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37" r:id="rId2"/>
    <p:sldId id="345" r:id="rId3"/>
    <p:sldId id="357" r:id="rId4"/>
    <p:sldId id="360" r:id="rId5"/>
    <p:sldId id="338" r:id="rId6"/>
    <p:sldId id="359" r:id="rId7"/>
    <p:sldId id="369" r:id="rId8"/>
    <p:sldId id="367" r:id="rId9"/>
    <p:sldId id="368" r:id="rId10"/>
    <p:sldId id="342" r:id="rId11"/>
    <p:sldId id="343" r:id="rId12"/>
    <p:sldId id="340" r:id="rId13"/>
    <p:sldId id="348" r:id="rId14"/>
    <p:sldId id="370" r:id="rId15"/>
    <p:sldId id="339" r:id="rId16"/>
    <p:sldId id="349" r:id="rId17"/>
    <p:sldId id="354" r:id="rId18"/>
    <p:sldId id="365" r:id="rId19"/>
    <p:sldId id="366" r:id="rId20"/>
    <p:sldId id="364" r:id="rId21"/>
    <p:sldId id="363" r:id="rId22"/>
    <p:sldId id="362" r:id="rId23"/>
    <p:sldId id="361" r:id="rId24"/>
    <p:sldId id="356" r:id="rId25"/>
    <p:sldId id="358" r:id="rId26"/>
  </p:sldIdLst>
  <p:sldSz cx="9144000" cy="6858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2" autoAdjust="0"/>
    <p:restoredTop sz="62911" autoAdjust="0"/>
  </p:normalViewPr>
  <p:slideViewPr>
    <p:cSldViewPr>
      <p:cViewPr varScale="1">
        <p:scale>
          <a:sx n="54" d="100"/>
          <a:sy n="54" d="100"/>
        </p:scale>
        <p:origin x="1862" y="6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3078427" cy="511731"/>
          </a:xfrm>
          <a:prstGeom prst="rect">
            <a:avLst/>
          </a:prstGeom>
        </p:spPr>
        <p:txBody>
          <a:bodyPr vert="horz" lIns="95499" tIns="47750" rIns="95499" bIns="47750" rtlCol="0"/>
          <a:lstStyle>
            <a:lvl1pPr algn="l">
              <a:defRPr sz="1200"/>
            </a:lvl1pPr>
          </a:lstStyle>
          <a:p>
            <a:r>
              <a:rPr lang="fr-FR"/>
              <a:t>M1203 Développement de l'individu</a:t>
            </a:r>
          </a:p>
        </p:txBody>
      </p:sp>
      <p:sp>
        <p:nvSpPr>
          <p:cNvPr id="3" name="Espace réservé de la date 2"/>
          <p:cNvSpPr>
            <a:spLocks noGrp="1"/>
          </p:cNvSpPr>
          <p:nvPr>
            <p:ph type="dt" sz="quarter" idx="1"/>
          </p:nvPr>
        </p:nvSpPr>
        <p:spPr>
          <a:xfrm>
            <a:off x="4023996" y="2"/>
            <a:ext cx="3078427" cy="511731"/>
          </a:xfrm>
          <a:prstGeom prst="rect">
            <a:avLst/>
          </a:prstGeom>
        </p:spPr>
        <p:txBody>
          <a:bodyPr vert="horz" lIns="95499" tIns="47750" rIns="95499" bIns="47750" rtlCol="0"/>
          <a:lstStyle>
            <a:lvl1pPr algn="r">
              <a:defRPr sz="1200"/>
            </a:lvl1pPr>
          </a:lstStyle>
          <a:p>
            <a:r>
              <a:rPr lang="fr-FR"/>
              <a:t>C. Dansac</a:t>
            </a:r>
          </a:p>
        </p:txBody>
      </p:sp>
      <p:sp>
        <p:nvSpPr>
          <p:cNvPr id="4" name="Espace réservé du pied de page 3"/>
          <p:cNvSpPr>
            <a:spLocks noGrp="1"/>
          </p:cNvSpPr>
          <p:nvPr>
            <p:ph type="ftr" sz="quarter" idx="2"/>
          </p:nvPr>
        </p:nvSpPr>
        <p:spPr>
          <a:xfrm>
            <a:off x="2" y="9721108"/>
            <a:ext cx="3078427" cy="511731"/>
          </a:xfrm>
          <a:prstGeom prst="rect">
            <a:avLst/>
          </a:prstGeom>
        </p:spPr>
        <p:txBody>
          <a:bodyPr vert="horz" lIns="95499" tIns="47750" rIns="95499" bIns="47750" rtlCol="0" anchor="b"/>
          <a:lstStyle>
            <a:lvl1pPr algn="l">
              <a:defRPr sz="1200"/>
            </a:lvl1pPr>
          </a:lstStyle>
          <a:p>
            <a:r>
              <a:rPr lang="fr-FR"/>
              <a:t>Dpt CS, IUT de Figeac, 2020-2021</a:t>
            </a:r>
          </a:p>
        </p:txBody>
      </p:sp>
      <p:sp>
        <p:nvSpPr>
          <p:cNvPr id="5" name="Espace réservé du numéro de diapositive 4"/>
          <p:cNvSpPr>
            <a:spLocks noGrp="1"/>
          </p:cNvSpPr>
          <p:nvPr>
            <p:ph type="sldNum" sz="quarter" idx="3"/>
          </p:nvPr>
        </p:nvSpPr>
        <p:spPr>
          <a:xfrm>
            <a:off x="4023996" y="9721108"/>
            <a:ext cx="3078427" cy="511731"/>
          </a:xfrm>
          <a:prstGeom prst="rect">
            <a:avLst/>
          </a:prstGeom>
        </p:spPr>
        <p:txBody>
          <a:bodyPr vert="horz" lIns="95499" tIns="47750" rIns="95499" bIns="47750" rtlCol="0" anchor="b"/>
          <a:lstStyle>
            <a:lvl1pPr algn="r">
              <a:defRPr sz="1200"/>
            </a:lvl1pPr>
          </a:lstStyle>
          <a:p>
            <a:fld id="{6B14E9EE-3BAD-455A-9C0E-0318FC4BF139}" type="slidenum">
              <a:rPr lang="fr-FR" smtClean="0"/>
              <a:t>‹N°›</a:t>
            </a:fld>
            <a:endParaRPr lang="fr-FR"/>
          </a:p>
        </p:txBody>
      </p:sp>
    </p:spTree>
    <p:extLst>
      <p:ext uri="{BB962C8B-B14F-4D97-AF65-F5344CB8AC3E}">
        <p14:creationId xmlns:p14="http://schemas.microsoft.com/office/powerpoint/2010/main" val="733046043"/>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3078427" cy="511731"/>
          </a:xfrm>
          <a:prstGeom prst="rect">
            <a:avLst/>
          </a:prstGeom>
        </p:spPr>
        <p:txBody>
          <a:bodyPr vert="horz" lIns="95499" tIns="47750" rIns="95499" bIns="47750" rtlCol="0"/>
          <a:lstStyle>
            <a:lvl1pPr algn="l">
              <a:defRPr sz="1200"/>
            </a:lvl1pPr>
          </a:lstStyle>
          <a:p>
            <a:r>
              <a:rPr lang="fr-FR"/>
              <a:t>M1203 Développement de l'individu</a:t>
            </a:r>
          </a:p>
        </p:txBody>
      </p:sp>
      <p:sp>
        <p:nvSpPr>
          <p:cNvPr id="3" name="Espace réservé de la date 2"/>
          <p:cNvSpPr>
            <a:spLocks noGrp="1"/>
          </p:cNvSpPr>
          <p:nvPr>
            <p:ph type="dt" idx="1"/>
          </p:nvPr>
        </p:nvSpPr>
        <p:spPr>
          <a:xfrm>
            <a:off x="4023996" y="2"/>
            <a:ext cx="3078427" cy="511731"/>
          </a:xfrm>
          <a:prstGeom prst="rect">
            <a:avLst/>
          </a:prstGeom>
        </p:spPr>
        <p:txBody>
          <a:bodyPr vert="horz" lIns="95499" tIns="47750" rIns="95499" bIns="47750" rtlCol="0"/>
          <a:lstStyle>
            <a:lvl1pPr algn="r">
              <a:defRPr sz="1200"/>
            </a:lvl1pPr>
          </a:lstStyle>
          <a:p>
            <a:r>
              <a:rPr lang="fr-FR"/>
              <a:t>C. Dansac</a:t>
            </a:r>
          </a:p>
        </p:txBody>
      </p:sp>
      <p:sp>
        <p:nvSpPr>
          <p:cNvPr id="4" name="Espace réservé de l'image des diapositives 3"/>
          <p:cNvSpPr>
            <a:spLocks noGrp="1" noRot="1" noChangeAspect="1"/>
          </p:cNvSpPr>
          <p:nvPr>
            <p:ph type="sldImg" idx="2"/>
          </p:nvPr>
        </p:nvSpPr>
        <p:spPr>
          <a:xfrm>
            <a:off x="995363" y="768350"/>
            <a:ext cx="5114925" cy="3836988"/>
          </a:xfrm>
          <a:prstGeom prst="rect">
            <a:avLst/>
          </a:prstGeom>
          <a:noFill/>
          <a:ln w="12700">
            <a:solidFill>
              <a:prstClr val="black"/>
            </a:solidFill>
          </a:ln>
        </p:spPr>
        <p:txBody>
          <a:bodyPr vert="horz" lIns="95499" tIns="47750" rIns="95499" bIns="47750" rtlCol="0" anchor="ctr"/>
          <a:lstStyle/>
          <a:p>
            <a:endParaRPr lang="fr-FR"/>
          </a:p>
        </p:txBody>
      </p:sp>
      <p:sp>
        <p:nvSpPr>
          <p:cNvPr id="5" name="Espace réservé des commentaires 4"/>
          <p:cNvSpPr>
            <a:spLocks noGrp="1"/>
          </p:cNvSpPr>
          <p:nvPr>
            <p:ph type="body" sz="quarter" idx="3"/>
          </p:nvPr>
        </p:nvSpPr>
        <p:spPr>
          <a:xfrm>
            <a:off x="710407" y="4861445"/>
            <a:ext cx="5683250" cy="4605576"/>
          </a:xfrm>
          <a:prstGeom prst="rect">
            <a:avLst/>
          </a:prstGeom>
        </p:spPr>
        <p:txBody>
          <a:bodyPr vert="horz" lIns="95499" tIns="47750" rIns="95499" bIns="4775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721108"/>
            <a:ext cx="3078427" cy="511731"/>
          </a:xfrm>
          <a:prstGeom prst="rect">
            <a:avLst/>
          </a:prstGeom>
        </p:spPr>
        <p:txBody>
          <a:bodyPr vert="horz" lIns="95499" tIns="47750" rIns="95499" bIns="47750" rtlCol="0" anchor="b"/>
          <a:lstStyle>
            <a:lvl1pPr algn="l">
              <a:defRPr sz="1200"/>
            </a:lvl1pPr>
          </a:lstStyle>
          <a:p>
            <a:r>
              <a:rPr lang="fr-FR"/>
              <a:t>Dpt CS, IUT de Figeac, 2020-2021</a:t>
            </a:r>
          </a:p>
        </p:txBody>
      </p:sp>
      <p:sp>
        <p:nvSpPr>
          <p:cNvPr id="7" name="Espace réservé du numéro de diapositive 6"/>
          <p:cNvSpPr>
            <a:spLocks noGrp="1"/>
          </p:cNvSpPr>
          <p:nvPr>
            <p:ph type="sldNum" sz="quarter" idx="5"/>
          </p:nvPr>
        </p:nvSpPr>
        <p:spPr>
          <a:xfrm>
            <a:off x="4023996" y="9721108"/>
            <a:ext cx="3078427" cy="511731"/>
          </a:xfrm>
          <a:prstGeom prst="rect">
            <a:avLst/>
          </a:prstGeom>
        </p:spPr>
        <p:txBody>
          <a:bodyPr vert="horz" lIns="95499" tIns="47750" rIns="95499" bIns="47750" rtlCol="0" anchor="b"/>
          <a:lstStyle>
            <a:lvl1pPr algn="r">
              <a:defRPr sz="1200"/>
            </a:lvl1pPr>
          </a:lstStyle>
          <a:p>
            <a:fld id="{0FB1FA2E-7D24-4CB1-AD3C-6C7EE2F00A67}" type="slidenum">
              <a:rPr lang="fr-FR" smtClean="0"/>
              <a:t>‹N°›</a:t>
            </a:fld>
            <a:endParaRPr lang="fr-FR"/>
          </a:p>
        </p:txBody>
      </p:sp>
    </p:spTree>
    <p:extLst>
      <p:ext uri="{BB962C8B-B14F-4D97-AF65-F5344CB8AC3E}">
        <p14:creationId xmlns:p14="http://schemas.microsoft.com/office/powerpoint/2010/main" val="39834704"/>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4000/books.ies.126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4000/books.ies.126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xfrm>
            <a:off x="1143000" y="685800"/>
            <a:ext cx="4572000" cy="3429000"/>
          </a:xfrm>
          <a:ln/>
        </p:spPr>
      </p:sp>
      <p:sp>
        <p:nvSpPr>
          <p:cNvPr id="5529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553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2200">
                <a:solidFill>
                  <a:schemeClr val="tx1"/>
                </a:solidFill>
                <a:latin typeface="Times New Roman" pitchFamily="18" charset="0"/>
                <a:cs typeface="Arial" charset="0"/>
              </a:defRPr>
            </a:lvl1pPr>
            <a:lvl2pPr marL="685817" indent="-263776" defTabSz="914423" eaLnBrk="0" hangingPunct="0">
              <a:defRPr sz="2200">
                <a:solidFill>
                  <a:schemeClr val="tx1"/>
                </a:solidFill>
                <a:latin typeface="Times New Roman" pitchFamily="18" charset="0"/>
                <a:cs typeface="Arial" charset="0"/>
              </a:defRPr>
            </a:lvl2pPr>
            <a:lvl3pPr marL="1055103" indent="-211021" defTabSz="914423" eaLnBrk="0" hangingPunct="0">
              <a:defRPr sz="2200">
                <a:solidFill>
                  <a:schemeClr val="tx1"/>
                </a:solidFill>
                <a:latin typeface="Times New Roman" pitchFamily="18" charset="0"/>
                <a:cs typeface="Arial" charset="0"/>
              </a:defRPr>
            </a:lvl3pPr>
            <a:lvl4pPr marL="1477145" indent="-211021" defTabSz="914423" eaLnBrk="0" hangingPunct="0">
              <a:defRPr sz="2200">
                <a:solidFill>
                  <a:schemeClr val="tx1"/>
                </a:solidFill>
                <a:latin typeface="Times New Roman" pitchFamily="18" charset="0"/>
                <a:cs typeface="Arial" charset="0"/>
              </a:defRPr>
            </a:lvl4pPr>
            <a:lvl5pPr marL="1899186" indent="-211021" defTabSz="914423" eaLnBrk="0" hangingPunct="0">
              <a:defRPr sz="2200">
                <a:solidFill>
                  <a:schemeClr val="tx1"/>
                </a:solidFill>
                <a:latin typeface="Times New Roman" pitchFamily="18" charset="0"/>
                <a:cs typeface="Arial" charset="0"/>
              </a:defRPr>
            </a:lvl5pPr>
            <a:lvl6pPr marL="2321227" indent="-211021" defTabSz="914423" eaLnBrk="0" fontAlgn="base" hangingPunct="0">
              <a:spcBef>
                <a:spcPct val="0"/>
              </a:spcBef>
              <a:spcAft>
                <a:spcPct val="0"/>
              </a:spcAft>
              <a:defRPr sz="2200">
                <a:solidFill>
                  <a:schemeClr val="tx1"/>
                </a:solidFill>
                <a:latin typeface="Times New Roman" pitchFamily="18" charset="0"/>
                <a:cs typeface="Arial" charset="0"/>
              </a:defRPr>
            </a:lvl6pPr>
            <a:lvl7pPr marL="2743269" indent="-211021" defTabSz="914423" eaLnBrk="0" fontAlgn="base" hangingPunct="0">
              <a:spcBef>
                <a:spcPct val="0"/>
              </a:spcBef>
              <a:spcAft>
                <a:spcPct val="0"/>
              </a:spcAft>
              <a:defRPr sz="2200">
                <a:solidFill>
                  <a:schemeClr val="tx1"/>
                </a:solidFill>
                <a:latin typeface="Times New Roman" pitchFamily="18" charset="0"/>
                <a:cs typeface="Arial" charset="0"/>
              </a:defRPr>
            </a:lvl7pPr>
            <a:lvl8pPr marL="3165310" indent="-211021" defTabSz="914423" eaLnBrk="0" fontAlgn="base" hangingPunct="0">
              <a:spcBef>
                <a:spcPct val="0"/>
              </a:spcBef>
              <a:spcAft>
                <a:spcPct val="0"/>
              </a:spcAft>
              <a:defRPr sz="2200">
                <a:solidFill>
                  <a:schemeClr val="tx1"/>
                </a:solidFill>
                <a:latin typeface="Times New Roman" pitchFamily="18" charset="0"/>
                <a:cs typeface="Arial" charset="0"/>
              </a:defRPr>
            </a:lvl8pPr>
            <a:lvl9pPr marL="3587351" indent="-211021" defTabSz="914423" eaLnBrk="0" fontAlgn="base" hangingPunct="0">
              <a:spcBef>
                <a:spcPct val="0"/>
              </a:spcBef>
              <a:spcAft>
                <a:spcPct val="0"/>
              </a:spcAft>
              <a:defRPr sz="2200">
                <a:solidFill>
                  <a:schemeClr val="tx1"/>
                </a:solidFill>
                <a:latin typeface="Times New Roman" pitchFamily="18" charset="0"/>
                <a:cs typeface="Arial" charset="0"/>
              </a:defRPr>
            </a:lvl9pPr>
          </a:lstStyle>
          <a:p>
            <a:pPr eaLnBrk="1" hangingPunct="1"/>
            <a:fld id="{ABBBDA8D-F6EC-4A9F-AB6A-70FEBB65362E}" type="slidenum">
              <a:rPr lang="fr-FR" altLang="fr-FR" sz="1200">
                <a:solidFill>
                  <a:prstClr val="black"/>
                </a:solidFill>
              </a:rPr>
              <a:pPr eaLnBrk="1" hangingPunct="1"/>
              <a:t>1</a:t>
            </a:fld>
            <a:endParaRPr lang="fr-FR" altLang="fr-FR" sz="1200">
              <a:solidFill>
                <a:prstClr val="black"/>
              </a:solidFill>
            </a:endParaRPr>
          </a:p>
        </p:txBody>
      </p:sp>
    </p:spTree>
    <p:extLst>
      <p:ext uri="{BB962C8B-B14F-4D97-AF65-F5344CB8AC3E}">
        <p14:creationId xmlns:p14="http://schemas.microsoft.com/office/powerpoint/2010/main" val="3528982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Grâce à la rencontre avec Laurence </a:t>
            </a:r>
            <a:r>
              <a:rPr lang="fr-FR" dirty="0" err="1"/>
              <a:t>Vohlgemuth</a:t>
            </a:r>
            <a:r>
              <a:rPr lang="fr-FR" dirty="0"/>
              <a:t>, de l’institut polytechnique de Lisbonne, nous avons pu prendre connaissance d’un texte de Joao </a:t>
            </a:r>
            <a:r>
              <a:rPr lang="fr-FR" dirty="0" err="1"/>
              <a:t>Dinis</a:t>
            </a:r>
            <a:r>
              <a:rPr lang="fr-FR" dirty="0"/>
              <a:t> (2007), animateur et formateur, qui propose cinq métaphores.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effectLst/>
              </a:rPr>
              <a:t>Dinis, J. E. T. (2007). Animação, Animadores e Metáforas. In A. N. Peres &amp; Lopes, M. S. C. (Éds.), </a:t>
            </a:r>
            <a:r>
              <a:rPr lang="pt-BR" i="1" dirty="0">
                <a:effectLst/>
              </a:rPr>
              <a:t>Animação Sociocultural – Novos Desafios</a:t>
            </a:r>
            <a:r>
              <a:rPr lang="pt-BR" dirty="0">
                <a:effectLst/>
              </a:rPr>
              <a:t> (p. 47‑61). Associação Portuguesa de Animação e Pedagogia (APAP).</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NB : le médiateur dans notre conception s’éloigne du </a:t>
            </a:r>
            <a:r>
              <a:rPr lang="fr-FR" dirty="0" err="1"/>
              <a:t>médiacteur</a:t>
            </a:r>
            <a:r>
              <a:rPr lang="fr-FR" dirty="0"/>
              <a:t> que propose Jean-Claude Gillet.</a:t>
            </a:r>
          </a:p>
          <a:p>
            <a:r>
              <a:rPr lang="fr-FR" dirty="0"/>
              <a:t>Notre Médiateur se rapproche ainsi plus du </a:t>
            </a:r>
            <a:r>
              <a:rPr lang="fr-FR" i="1" dirty="0" err="1"/>
              <a:t>mediador</a:t>
            </a:r>
            <a:r>
              <a:rPr lang="fr-FR" dirty="0"/>
              <a:t> proposé par Joao </a:t>
            </a:r>
            <a:r>
              <a:rPr lang="fr-FR" dirty="0" err="1"/>
              <a:t>Dinis</a:t>
            </a:r>
            <a:r>
              <a:rPr lang="fr-FR" dirty="0"/>
              <a:t> (2007) : « celui qui met en contact et établit le réseau […] trouve des partenaires [… et] favorise une rencontre, dans la construction du collectif à la communauté » (p. 53, notre traduction). Nous retrouvons d’ailleurs une correspondance plutôt bonne vis-à-vis des 4 autres métaphores proposées par </a:t>
            </a:r>
            <a:r>
              <a:rPr lang="fr-FR" dirty="0" err="1"/>
              <a:t>Dinis</a:t>
            </a:r>
            <a:r>
              <a:rPr lang="fr-FR" dirty="0"/>
              <a:t> pour décrire sa conception de l’animateur et l’animation. Le ‘voyant’ (</a:t>
            </a:r>
            <a:r>
              <a:rPr lang="fr-FR" i="1" dirty="0" err="1"/>
              <a:t>vidente</a:t>
            </a:r>
            <a:r>
              <a:rPr lang="fr-FR" dirty="0"/>
              <a:t>) de </a:t>
            </a:r>
            <a:r>
              <a:rPr lang="fr-FR" dirty="0" err="1"/>
              <a:t>Dinis</a:t>
            </a:r>
            <a:r>
              <a:rPr lang="fr-FR" dirty="0"/>
              <a:t> correspondrait au Militant, même si le modèle MMCTP lui attribue moins la fonction de visionnaire, car son rôle peut être de faire émerger le sens dans le groupe, la communauté, plutôt que de l’amener par lui-même. Le technicien (</a:t>
            </a:r>
            <a:r>
              <a:rPr lang="fr-FR" i="1" dirty="0" err="1"/>
              <a:t>técnico</a:t>
            </a:r>
            <a:r>
              <a:rPr lang="fr-FR" dirty="0"/>
              <a:t>) proposé par </a:t>
            </a:r>
            <a:r>
              <a:rPr lang="fr-FR" dirty="0" err="1"/>
              <a:t>Dinis</a:t>
            </a:r>
            <a:r>
              <a:rPr lang="fr-FR" dirty="0"/>
              <a:t> est vu de manière similaire. Le ‘thérapeute’ (</a:t>
            </a:r>
            <a:r>
              <a:rPr lang="fr-FR" i="1" dirty="0" err="1"/>
              <a:t>terapeuta</a:t>
            </a:r>
            <a:r>
              <a:rPr lang="fr-FR" dirty="0"/>
              <a:t>), « celui qui aide à naître et accompagne la croissance […] qui soigne les troubles et panse les blessures » (p. 51, notre traduction) correspond assez bien à notre Clinicien. Enfin le guide (</a:t>
            </a:r>
            <a:r>
              <a:rPr lang="fr-FR" i="1" dirty="0" err="1"/>
              <a:t>guia</a:t>
            </a:r>
            <a:r>
              <a:rPr lang="fr-FR" dirty="0"/>
              <a:t>), « celui qui introduit à d’autres mondes et regards [et] indique des chemins » (p. 52, notre traduction) nous semble se rapprocher du Pédagogue.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p:txBody>
      </p:sp>
      <p:sp>
        <p:nvSpPr>
          <p:cNvPr id="4" name="Espace réservé de l'en-tête 3"/>
          <p:cNvSpPr>
            <a:spLocks noGrp="1"/>
          </p:cNvSpPr>
          <p:nvPr>
            <p:ph type="hdr" sz="quarter" idx="10"/>
          </p:nvPr>
        </p:nvSpPr>
        <p:spPr/>
        <p:txBody>
          <a:bodyPr/>
          <a:lstStyle/>
          <a:p>
            <a:r>
              <a:rPr lang="fr-FR"/>
              <a:t>M1203 Développement de l'individu</a:t>
            </a:r>
          </a:p>
        </p:txBody>
      </p:sp>
      <p:sp>
        <p:nvSpPr>
          <p:cNvPr id="5" name="Espace réservé du pied de page 4"/>
          <p:cNvSpPr>
            <a:spLocks noGrp="1"/>
          </p:cNvSpPr>
          <p:nvPr>
            <p:ph type="ftr" sz="quarter" idx="11"/>
          </p:nvPr>
        </p:nvSpPr>
        <p:spPr/>
        <p:txBody>
          <a:bodyPr/>
          <a:lstStyle/>
          <a:p>
            <a:r>
              <a:rPr lang="fr-FR"/>
              <a:t>Dpt CS, IUT de Figeac, 2020-2021</a:t>
            </a:r>
          </a:p>
        </p:txBody>
      </p:sp>
    </p:spTree>
    <p:extLst>
      <p:ext uri="{BB962C8B-B14F-4D97-AF65-F5344CB8AC3E}">
        <p14:creationId xmlns:p14="http://schemas.microsoft.com/office/powerpoint/2010/main" val="295355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Dans la figure du technicien, il ne faut pas oublier qu’au-delà des méthodes et les outils, il ne faut pas oublier que l’animateur n’est pas un ingénieur, comme le rappelle </a:t>
            </a:r>
            <a:r>
              <a:rPr lang="fr-FR" dirty="0" err="1"/>
              <a:t>Annete</a:t>
            </a:r>
            <a:r>
              <a:rPr lang="fr-FR" dirty="0"/>
              <a:t> Hug (2017) mais un « bricoleur » selon la proposition de Marcel </a:t>
            </a:r>
            <a:r>
              <a:rPr lang="fr-FR" dirty="0" err="1"/>
              <a:t>Spierts</a:t>
            </a:r>
            <a:r>
              <a:rPr lang="fr-FR" dirty="0"/>
              <a:t>, qui bien souvent se débrouille dans ce qu’il fait avec ce qu’il a, ou même encore un « braconnier » comme le suggère De Certeau.</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Hug, A. (2017). Une pratique de la démocratie au quotidien. In B. </a:t>
            </a:r>
            <a:r>
              <a:rPr lang="fr-FR" dirty="0" err="1">
                <a:effectLst/>
              </a:rPr>
              <a:t>Wandeler</a:t>
            </a:r>
            <a:r>
              <a:rPr lang="fr-FR" dirty="0">
                <a:effectLst/>
              </a:rPr>
              <a:t> &amp; U. Armbruster </a:t>
            </a:r>
            <a:r>
              <a:rPr lang="fr-FR" dirty="0" err="1">
                <a:effectLst/>
              </a:rPr>
              <a:t>Elatifi</a:t>
            </a:r>
            <a:r>
              <a:rPr lang="fr-FR" dirty="0">
                <a:effectLst/>
              </a:rPr>
              <a:t> (</a:t>
            </a:r>
            <a:r>
              <a:rPr lang="fr-FR" dirty="0" err="1">
                <a:effectLst/>
              </a:rPr>
              <a:t>Éds</a:t>
            </a:r>
            <a:r>
              <a:rPr lang="fr-FR" dirty="0">
                <a:effectLst/>
              </a:rPr>
              <a:t>.), </a:t>
            </a:r>
            <a:r>
              <a:rPr lang="fr-FR" i="1" dirty="0">
                <a:effectLst/>
              </a:rPr>
              <a:t>Conceptualiser l’animation socioculturelle</a:t>
            </a:r>
            <a:r>
              <a:rPr lang="fr-FR" dirty="0">
                <a:effectLst/>
              </a:rPr>
              <a:t> (p. 149‑178). Éditions </a:t>
            </a:r>
            <a:r>
              <a:rPr lang="fr-FR" dirty="0" err="1">
                <a:effectLst/>
              </a:rPr>
              <a:t>ies</a:t>
            </a:r>
            <a:r>
              <a:rPr lang="fr-FR" dirty="0">
                <a:effectLst/>
              </a:rPr>
              <a:t>. </a:t>
            </a:r>
            <a:r>
              <a:rPr lang="fr-FR" dirty="0">
                <a:effectLst/>
                <a:hlinkClick r:id="rId3"/>
              </a:rPr>
              <a:t>https://doi.org/10.4000/books.ies.1266</a:t>
            </a:r>
            <a:endParaRPr lang="fr-F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p:txBody>
      </p:sp>
      <p:sp>
        <p:nvSpPr>
          <p:cNvPr id="4" name="Espace réservé de l'en-tête 3"/>
          <p:cNvSpPr>
            <a:spLocks noGrp="1"/>
          </p:cNvSpPr>
          <p:nvPr>
            <p:ph type="hdr" sz="quarter" idx="10"/>
          </p:nvPr>
        </p:nvSpPr>
        <p:spPr/>
        <p:txBody>
          <a:bodyPr/>
          <a:lstStyle/>
          <a:p>
            <a:r>
              <a:rPr lang="fr-FR"/>
              <a:t>M1203 Développement de l'individu</a:t>
            </a:r>
          </a:p>
        </p:txBody>
      </p:sp>
      <p:sp>
        <p:nvSpPr>
          <p:cNvPr id="5" name="Espace réservé du pied de page 4"/>
          <p:cNvSpPr>
            <a:spLocks noGrp="1"/>
          </p:cNvSpPr>
          <p:nvPr>
            <p:ph type="ftr" sz="quarter" idx="11"/>
          </p:nvPr>
        </p:nvSpPr>
        <p:spPr/>
        <p:txBody>
          <a:bodyPr/>
          <a:lstStyle/>
          <a:p>
            <a:r>
              <a:rPr lang="fr-FR"/>
              <a:t>Dpt CS, IUT de Figeac, 2020-2021</a:t>
            </a:r>
          </a:p>
        </p:txBody>
      </p:sp>
    </p:spTree>
    <p:extLst>
      <p:ext uri="{BB962C8B-B14F-4D97-AF65-F5344CB8AC3E}">
        <p14:creationId xmlns:p14="http://schemas.microsoft.com/office/powerpoint/2010/main" val="215382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Chacune des dimensions pointées par le modèle MMCTP peut être considérée comme travaillant sur des aspects différents de la réalité sociale au niveau des publics. </a:t>
            </a:r>
          </a:p>
          <a:p>
            <a:endParaRPr lang="fr-FR" dirty="0"/>
          </a:p>
          <a:p>
            <a:r>
              <a:rPr lang="fr-FR" dirty="0"/>
              <a:t>La fonction d’élucidation, portée par la figure du Militant travaille sur le Sens, celui que donnent les publics à l’action ou celui qu’ils construisent à partir de leur interprétation des événements qu’ils vivent, et dont l’émergence relève parfois du processus de conscientisation cher à l’éducation populaire, dans la lignée du mouvement de Paolo Freire.</a:t>
            </a:r>
          </a:p>
          <a:p>
            <a:endParaRPr lang="fr-FR" dirty="0"/>
          </a:p>
          <a:p>
            <a:r>
              <a:rPr lang="fr-FR" dirty="0"/>
              <a:t>La fonction de facilitation du Médiateur, en créant des connexions, des relations, des  interactions, traite naturellement du lien, au minimum le lien groupal, mais  plus généralement le lien social. Dans la lignée des réflexions des sociologues comme Putnam, on pourrait ici poser la question du type de liens qui sont créés (liens qui font pont (bridging) ou lien qui font attachement (</a:t>
            </a:r>
            <a:r>
              <a:rPr lang="fr-FR" dirty="0" err="1"/>
              <a:t>bounding</a:t>
            </a:r>
            <a:r>
              <a:rPr lang="fr-FR" dirty="0"/>
              <a:t>) au sens de </a:t>
            </a:r>
            <a:r>
              <a:rPr lang="fr-FR" dirty="0" err="1"/>
              <a:t>Putman</a:t>
            </a:r>
            <a:r>
              <a:rPr lang="fr-FR" dirty="0"/>
              <a:t>, liens forts ou liens faibles au sens de </a:t>
            </a:r>
            <a:r>
              <a:rPr lang="fr-FR" sz="1200" b="0" i="0" u="none" strike="noStrike" kern="1200" baseline="0" dirty="0">
                <a:solidFill>
                  <a:schemeClr val="tx1"/>
                </a:solidFill>
                <a:latin typeface="+mn-lt"/>
                <a:ea typeface="+mn-ea"/>
                <a:cs typeface="+mn-cs"/>
              </a:rPr>
              <a:t>Mark Granovetter</a:t>
            </a:r>
            <a:r>
              <a:rPr lang="fr-FR" dirty="0"/>
              <a:t>), et ce que cela entraîne (cf. Hug, 2017). </a:t>
            </a:r>
          </a:p>
          <a:p>
            <a:endParaRPr lang="fr-FR" dirty="0"/>
          </a:p>
          <a:p>
            <a:r>
              <a:rPr lang="fr-FR" dirty="0"/>
              <a:t>La fonction d’accompagnement est celle par laquelle la figure du Clinicien travaille sur le Soi, en essayant de contribuer à en favoriser la construction ou la reconstruction. La fonction de production consiste pour le Technicien à élaborer des outils. </a:t>
            </a:r>
          </a:p>
          <a:p>
            <a:endParaRPr lang="fr-FR" dirty="0"/>
          </a:p>
          <a:p>
            <a:r>
              <a:rPr lang="fr-FR" dirty="0"/>
              <a:t>Dans la transmission, le Pédagogue travaille sur la compétence. Enfin dans la dimension d’analyse de la prise en compte des publics dans l’action, dimension orthogonale à toutes les autres, ce qui se joue, c’est la participation des publics.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Hug, A. (2017). Une pratique de la démocratie au quotidien. In B. </a:t>
            </a:r>
            <a:r>
              <a:rPr lang="fr-FR" dirty="0" err="1">
                <a:effectLst/>
              </a:rPr>
              <a:t>Wandeler</a:t>
            </a:r>
            <a:r>
              <a:rPr lang="fr-FR" dirty="0">
                <a:effectLst/>
              </a:rPr>
              <a:t> &amp; U. Armbruster </a:t>
            </a:r>
            <a:r>
              <a:rPr lang="fr-FR" dirty="0" err="1">
                <a:effectLst/>
              </a:rPr>
              <a:t>Elatifi</a:t>
            </a:r>
            <a:r>
              <a:rPr lang="fr-FR" dirty="0">
                <a:effectLst/>
              </a:rPr>
              <a:t> (</a:t>
            </a:r>
            <a:r>
              <a:rPr lang="fr-FR" dirty="0" err="1">
                <a:effectLst/>
              </a:rPr>
              <a:t>Éds</a:t>
            </a:r>
            <a:r>
              <a:rPr lang="fr-FR" dirty="0">
                <a:effectLst/>
              </a:rPr>
              <a:t>.), </a:t>
            </a:r>
            <a:r>
              <a:rPr lang="fr-FR" i="1" dirty="0">
                <a:effectLst/>
              </a:rPr>
              <a:t>Conceptualiser l’animation socioculturelle</a:t>
            </a:r>
            <a:r>
              <a:rPr lang="fr-FR" dirty="0">
                <a:effectLst/>
              </a:rPr>
              <a:t> (p. 149‑178). Éditions </a:t>
            </a:r>
            <a:r>
              <a:rPr lang="fr-FR" dirty="0" err="1">
                <a:effectLst/>
              </a:rPr>
              <a:t>ies</a:t>
            </a:r>
            <a:r>
              <a:rPr lang="fr-FR" dirty="0">
                <a:effectLst/>
              </a:rPr>
              <a:t>. </a:t>
            </a:r>
            <a:r>
              <a:rPr lang="fr-FR" dirty="0">
                <a:effectLst/>
                <a:hlinkClick r:id="rId3"/>
              </a:rPr>
              <a:t>https://doi.org/10.4000/books.ies.1266</a:t>
            </a:r>
            <a:endParaRPr lang="fr-FR" dirty="0">
              <a:effectLst/>
            </a:endParaRPr>
          </a:p>
          <a:p>
            <a:endParaRPr lang="fr-FR" dirty="0"/>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383886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différentes théories prises en compte dans la revue de littérature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effectLst/>
              </a:rPr>
              <a:t>Dansac</a:t>
            </a:r>
            <a:r>
              <a:rPr lang="fr-FR" dirty="0">
                <a:effectLst/>
              </a:rPr>
              <a:t>, C. (2022). Besoins des publics, besoins des professionnels, pistes de réflexion à partir du modèle MMCTP. In L. Greffier (Éd.), </a:t>
            </a:r>
            <a:r>
              <a:rPr lang="fr-FR" i="1" dirty="0">
                <a:effectLst/>
              </a:rPr>
              <a:t>Animation socioculturelle professionnelle : Acteurs et enjeux contemporains, pour quelles perspectives ?</a:t>
            </a:r>
            <a:r>
              <a:rPr lang="fr-FR" dirty="0">
                <a:effectLst/>
              </a:rPr>
              <a:t> (p. 91‑110). Carrières Sociales Éditions.</a:t>
            </a:r>
          </a:p>
          <a:p>
            <a:endParaRPr lang="fr-FR" dirty="0"/>
          </a:p>
        </p:txBody>
      </p:sp>
      <p:sp>
        <p:nvSpPr>
          <p:cNvPr id="4" name="Espace réservé de l'en-tête 3"/>
          <p:cNvSpPr>
            <a:spLocks noGrp="1"/>
          </p:cNvSpPr>
          <p:nvPr>
            <p:ph type="hdr" sz="quarter" idx="10"/>
          </p:nvPr>
        </p:nvSpPr>
        <p:spPr/>
        <p:txBody>
          <a:bodyPr/>
          <a:lstStyle/>
          <a:p>
            <a:r>
              <a:rPr lang="fr-FR"/>
              <a:t>M1203 Développement de l'individu</a:t>
            </a:r>
          </a:p>
        </p:txBody>
      </p:sp>
      <p:sp>
        <p:nvSpPr>
          <p:cNvPr id="5" name="Espace réservé du pied de page 4"/>
          <p:cNvSpPr>
            <a:spLocks noGrp="1"/>
          </p:cNvSpPr>
          <p:nvPr>
            <p:ph type="ftr" sz="quarter" idx="11"/>
          </p:nvPr>
        </p:nvSpPr>
        <p:spPr/>
        <p:txBody>
          <a:bodyPr/>
          <a:lstStyle/>
          <a:p>
            <a:r>
              <a:rPr lang="fr-FR"/>
              <a:t>Dpt CS, IUT de Figeac, 2020-2021</a:t>
            </a:r>
          </a:p>
        </p:txBody>
      </p:sp>
    </p:spTree>
    <p:extLst>
      <p:ext uri="{BB962C8B-B14F-4D97-AF65-F5344CB8AC3E}">
        <p14:creationId xmlns:p14="http://schemas.microsoft.com/office/powerpoint/2010/main" val="4047424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Adapté de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effectLst/>
              </a:rPr>
              <a:t>Dansac</a:t>
            </a:r>
            <a:r>
              <a:rPr lang="fr-FR" dirty="0">
                <a:effectLst/>
              </a:rPr>
              <a:t>, C. (2022). Besoins des publics, besoins des professionnels, pistes de réflexion à partir du modèle MMCTP. In L. Greffier (Éd.), </a:t>
            </a:r>
            <a:r>
              <a:rPr lang="fr-FR" i="1" dirty="0">
                <a:effectLst/>
              </a:rPr>
              <a:t>Animation socioculturelle professionnelle : Acteurs et enjeux contemporains, pour quelles perspectives ?</a:t>
            </a:r>
            <a:r>
              <a:rPr lang="fr-FR" dirty="0">
                <a:effectLst/>
              </a:rPr>
              <a:t> (p. 91‑110). Carrières Sociales Éditions.</a:t>
            </a:r>
          </a:p>
          <a:p>
            <a:endParaRPr lang="fr-FR" dirty="0"/>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380906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de relation, c’est aussi celui de « prendre soin de », du « </a:t>
            </a:r>
            <a:r>
              <a:rPr lang="fr-FR" dirty="0" err="1"/>
              <a:t>caring</a:t>
            </a:r>
            <a:r>
              <a:rPr lang="fr-FR" dirty="0"/>
              <a:t> ».</a:t>
            </a:r>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301562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M1203 Développement de l'individu</a:t>
            </a:r>
          </a:p>
        </p:txBody>
      </p:sp>
      <p:sp>
        <p:nvSpPr>
          <p:cNvPr id="5" name="Espace réservé du pied de page 4"/>
          <p:cNvSpPr>
            <a:spLocks noGrp="1"/>
          </p:cNvSpPr>
          <p:nvPr>
            <p:ph type="ftr" sz="quarter" idx="11"/>
          </p:nvPr>
        </p:nvSpPr>
        <p:spPr/>
        <p:txBody>
          <a:bodyPr/>
          <a:lstStyle/>
          <a:p>
            <a:r>
              <a:rPr lang="fr-FR"/>
              <a:t>Dpt CS, IUT de Figeac, 2020-2021</a:t>
            </a:r>
          </a:p>
        </p:txBody>
      </p:sp>
    </p:spTree>
    <p:extLst>
      <p:ext uri="{BB962C8B-B14F-4D97-AF65-F5344CB8AC3E}">
        <p14:creationId xmlns:p14="http://schemas.microsoft.com/office/powerpoint/2010/main" val="337270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M1203 Développement de l'individu</a:t>
            </a:r>
          </a:p>
        </p:txBody>
      </p:sp>
      <p:sp>
        <p:nvSpPr>
          <p:cNvPr id="5" name="Espace réservé du pied de page 4"/>
          <p:cNvSpPr>
            <a:spLocks noGrp="1"/>
          </p:cNvSpPr>
          <p:nvPr>
            <p:ph type="ftr" sz="quarter" idx="11"/>
          </p:nvPr>
        </p:nvSpPr>
        <p:spPr/>
        <p:txBody>
          <a:bodyPr/>
          <a:lstStyle/>
          <a:p>
            <a:r>
              <a:rPr lang="fr-FR"/>
              <a:t>Dpt CS, IUT de Figeac, 2020-2021</a:t>
            </a:r>
          </a:p>
        </p:txBody>
      </p:sp>
    </p:spTree>
    <p:extLst>
      <p:ext uri="{BB962C8B-B14F-4D97-AF65-F5344CB8AC3E}">
        <p14:creationId xmlns:p14="http://schemas.microsoft.com/office/powerpoint/2010/main" val="872396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Photos prise dans un centre pour jeunes au Québec et dans une organisation de jeunesse en Angleterre</a:t>
            </a:r>
          </a:p>
          <a:p>
            <a:r>
              <a:rPr lang="fr-FR" dirty="0"/>
              <a:t>Exemple de FAIRE POUR sur la fonction d’élucidation et de transmission</a:t>
            </a:r>
          </a:p>
          <a:p>
            <a:endParaRPr lang="fr-FR" dirty="0"/>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1045454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Quant on dit que l’animation transmet des savoirs ou des savoir-faire, parfois, l’enjeu est de les préserver, comme c’est le cas avec les personnes âgées. Ici le pôle de la pédagogie est principalement consacré à cette visée de préservation même si certains atelier peuvent porter sur la découverte (notamment appropriation par les séniors des technologie numériques dans le but de leur permettre de conserver le lien avec leur famille).</a:t>
            </a:r>
          </a:p>
          <a:p>
            <a:r>
              <a:rPr lang="fr-FR" dirty="0"/>
              <a:t>Crédit : EHPAD de Plabennec, https://www.ehpadplabennec.fr/animations-et-ateliers-proposes.php</a:t>
            </a:r>
          </a:p>
          <a:p>
            <a:endParaRPr lang="fr-FR" dirty="0"/>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371591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Ce schéma est extrait de Le paysage de l'animation est un paysage complexe. Certains auteurs célèbres dans le champ (ex. Moser et al, 2004) mettent bien en avant la difficulté à trouver une définition, et Jean-Claude Gillet (1995) a même qualifiée cette définition d'introuvable.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Et la modélisation de ce qu'est l'animation n'est pas chose simple (cf. </a:t>
            </a:r>
            <a:r>
              <a:rPr lang="fr-FR" altLang="fr-FR" dirty="0" err="1"/>
              <a:t>Dansac</a:t>
            </a:r>
            <a:r>
              <a:rPr lang="fr-FR" altLang="fr-FR" dirty="0"/>
              <a:t>, </a:t>
            </a:r>
            <a:r>
              <a:rPr lang="fr-FR" altLang="fr-FR" dirty="0" err="1"/>
              <a:t>Vachée</a:t>
            </a:r>
            <a:r>
              <a:rPr lang="fr-FR" altLang="fr-FR" dirty="0"/>
              <a:t> et </a:t>
            </a:r>
            <a:r>
              <a:rPr lang="fr-FR" altLang="fr-FR" dirty="0" err="1"/>
              <a:t>Carletti</a:t>
            </a:r>
            <a:r>
              <a:rPr lang="fr-FR" altLang="fr-FR" dirty="0"/>
              <a:t>, 2022).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Pour donner un exemple de la façon dont un sociologue pourrait représenter ce qu’est l’animation en France, on peut se référer à la tentative de cartographier les structures qui font de l’animation, comme l’a fait Francis Lebon dans son ouvrage de 2020.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effectLst/>
              </a:rPr>
              <a:t>Lebon, F. (2020). </a:t>
            </a:r>
            <a:r>
              <a:rPr lang="fr-FR" sz="1000" i="1" dirty="0">
                <a:effectLst/>
              </a:rPr>
              <a:t>Entre travail éducatif et citoyenneté : L’animation et l’éducation populaire</a:t>
            </a:r>
            <a:r>
              <a:rPr lang="fr-FR" sz="1000" dirty="0">
                <a:effectLst/>
              </a:rPr>
              <a:t>. Champ social éditions.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Pour Francis Lebon (schéma repris de son ouvrage p. 97), l’animation dont le cœur correspondrait au structures situés dans le cercle vert, dans un champ qui recouvre partiellement celui de l’éducation populaire (le cercle rouge), qui est une de ses racines.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Dans cette modélisation, les structures sont organisées dans l’espace selon deux axes.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Axe Ouest-Est allant des secteurs les plus professionnalisés et les plus salariés (y compris avec la fonction publique territoriale qui prend en charge beaucoup d’animation au niveau des communes ou au niveau intercommunal) aux secteurs où la place du bénévolat est encore très importante.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Axe Nord Sud oppose une légitimité de l’action venant plutôt de l’état, une légitimité publique (y compris du fait que les associations et les initiatives existent en grande partie grâce à un soutien financier fort de la part de l’état), à une légitimité de l’action venant plutôt du Marché, avec une part importante du financement venant du privé.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Cela dit de l’animation où elle se passe, et commence à dire d’elle ce qui y est important : la légitimité publique ou privé, la place encore importante du bénévolat (du don) malgré le processus de professionnalisation, mais cela ne dit pas ce qu’est l’animation.</a:t>
            </a:r>
          </a:p>
          <a:p>
            <a:endParaRPr lang="fr-FR" sz="1200" kern="1200" dirty="0">
              <a:solidFill>
                <a:schemeClr val="tx1"/>
              </a:solidFill>
              <a:effectLst/>
              <a:latin typeface="+mn-lt"/>
              <a:ea typeface="+mn-ea"/>
              <a:cs typeface="+mn-cs"/>
            </a:endParaRPr>
          </a:p>
        </p:txBody>
      </p:sp>
      <p:sp>
        <p:nvSpPr>
          <p:cNvPr id="4" name="Espace réservé de l'en-tête 3"/>
          <p:cNvSpPr>
            <a:spLocks noGrp="1"/>
          </p:cNvSpPr>
          <p:nvPr>
            <p:ph type="hdr" sz="quarter" idx="10"/>
          </p:nvPr>
        </p:nvSpPr>
        <p:spPr/>
        <p:txBody>
          <a:bodyPr/>
          <a:lstStyle/>
          <a:p>
            <a:r>
              <a:rPr lang="fr-FR"/>
              <a:t>M1203 Développement de l'individu</a:t>
            </a:r>
          </a:p>
        </p:txBody>
      </p:sp>
      <p:sp>
        <p:nvSpPr>
          <p:cNvPr id="5" name="Espace réservé du pied de page 4"/>
          <p:cNvSpPr>
            <a:spLocks noGrp="1"/>
          </p:cNvSpPr>
          <p:nvPr>
            <p:ph type="ftr" sz="quarter" idx="11"/>
          </p:nvPr>
        </p:nvSpPr>
        <p:spPr/>
        <p:txBody>
          <a:bodyPr/>
          <a:lstStyle/>
          <a:p>
            <a:r>
              <a:rPr lang="fr-FR"/>
              <a:t>Dpt CS, IUT de Figeac, 2020-2021</a:t>
            </a:r>
          </a:p>
        </p:txBody>
      </p:sp>
    </p:spTree>
    <p:extLst>
      <p:ext uri="{BB962C8B-B14F-4D97-AF65-F5344CB8AC3E}">
        <p14:creationId xmlns:p14="http://schemas.microsoft.com/office/powerpoint/2010/main" val="1722166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Projet multi-acteurs avec au centre une compagnie organisée sous forme de société coopérative, le cirque Galapiat, qui a travaillé avec le Centre communal d’action sociale de Lannion, la Protection Judiciaire de la Jeunesse (PJJ), la Mission Locale, l’EHPAD Paul </a:t>
            </a:r>
            <a:r>
              <a:rPr lang="fr-FR" dirty="0" err="1"/>
              <a:t>Hernot</a:t>
            </a:r>
            <a:r>
              <a:rPr lang="fr-FR" dirty="0"/>
              <a:t>, un centre de loisirs pour enfants, et les écoles primaires de la ville.</a:t>
            </a:r>
          </a:p>
          <a:p>
            <a:r>
              <a:rPr lang="fr-FR" dirty="0"/>
              <a:t>https://vimeo.com/343089953</a:t>
            </a:r>
          </a:p>
          <a:p>
            <a:r>
              <a:rPr lang="fr-FR" dirty="0"/>
              <a:t>A ses différentes phases, ce projet illustre souvent le FAIRE ENSEMBLE (ex. sur le pôle technique, </a:t>
            </a:r>
            <a:r>
              <a:rPr lang="fr-FR" dirty="0" err="1"/>
              <a:t>toustes</a:t>
            </a:r>
            <a:r>
              <a:rPr lang="fr-FR" dirty="0"/>
              <a:t> participent à la construction du chapiteau, sur le pôle clinique, les personnes se voient valoriser par leur implication dans les ateliers cirque)</a:t>
            </a:r>
          </a:p>
          <a:p>
            <a:r>
              <a:rPr lang="fr-FR" dirty="0"/>
              <a:t>La militance s’exprime à travers le fait de rendre accessible les arts du cirque à tous publics, en donnant une large part au </a:t>
            </a:r>
            <a:r>
              <a:rPr lang="fr-FR" dirty="0" err="1"/>
              <a:t>participant.e.s</a:t>
            </a:r>
            <a:r>
              <a:rPr lang="fr-FR" dirty="0"/>
              <a:t> dans les ateliers, qui permettent de valoriser les personnes (pôle clinique).</a:t>
            </a:r>
          </a:p>
          <a:p>
            <a:endParaRPr lang="fr-FR" dirty="0"/>
          </a:p>
          <a:p>
            <a:r>
              <a:rPr lang="fr-FR" dirty="0"/>
              <a:t>Le projet a permis la mixité des publics (dans une démarche de Faire Pour, car ce sont les auteurs du projet qui ont provoqué les rencontres) : </a:t>
            </a:r>
          </a:p>
          <a:p>
            <a:r>
              <a:rPr lang="fr-FR" dirty="0"/>
              <a:t>- Habitants du quartier</a:t>
            </a:r>
          </a:p>
          <a:p>
            <a:r>
              <a:rPr lang="fr-FR" dirty="0"/>
              <a:t>- Jeunes suivis par la protection judiciaire de la jeunesse</a:t>
            </a:r>
          </a:p>
          <a:p>
            <a:r>
              <a:rPr lang="fr-FR" dirty="0"/>
              <a:t>- Personnes hébergées dans un EHPAD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Illustration : https://vimeo.com/343089953</a:t>
            </a:r>
          </a:p>
          <a:p>
            <a:endParaRPr lang="fr-FR" dirty="0"/>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317456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initiative de travail de jeunesse en ligne, qui s’est développée en Finlande, illustre l’idée que le changement de la société ne peut se faire qu’avec celles et ceux qui en font partie, ce qui parfois impose d’aller vers les personnes y compris dans des espaces virtuels.</a:t>
            </a:r>
          </a:p>
          <a:p>
            <a:r>
              <a:rPr lang="fr-FR" dirty="0"/>
              <a:t>Les animateurs proposent des espaces d’interaction dans des réseaux sociaux (</a:t>
            </a:r>
            <a:r>
              <a:rPr lang="fr-FR" dirty="0" err="1"/>
              <a:t>Twich</a:t>
            </a:r>
            <a:r>
              <a:rPr lang="fr-FR" dirty="0"/>
              <a:t>, Discord…) qui permettent d’entrer en contact avec les jeunes (Pôle clinique et Pôle de la médiation). </a:t>
            </a:r>
          </a:p>
          <a:p>
            <a:r>
              <a:rPr lang="fr-FR" dirty="0"/>
              <a:t>Les rencontres virtuelles permettent ensuite des événements IRL.</a:t>
            </a:r>
          </a:p>
          <a:p>
            <a:endParaRPr lang="fr-FR" dirty="0"/>
          </a:p>
          <a:p>
            <a:r>
              <a:rPr lang="fr-FR" dirty="0"/>
              <a:t>https://www.pelastakaalapset.fi/en/our-work-in-finland/youth-activity/netari-online-youth-club/</a:t>
            </a:r>
          </a:p>
          <a:p>
            <a:r>
              <a:rPr lang="fr-FR" dirty="0"/>
              <a:t>https://www.netari.fi/</a:t>
            </a:r>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53742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Sensible aux enjeux du changement climatique, et à ce que font nos déplacements à la planète, et malgré tout désireux d’aller à la rencontre des publics particulièrement sur des territoires ruraux, un animateur a eu l’idée de proposer aux artistes de cirque de construire une tournée à faible impact environnemental : aucun véhicule à moteur, uniquement des vélos, pour déplacer un matériel spécialement conçu pour permettre cela. </a:t>
            </a:r>
          </a:p>
          <a:p>
            <a:r>
              <a:rPr lang="fr-FR" dirty="0"/>
              <a:t>Dans chaque lieu d’arrêt (avec des municipalités « complices »), la participation des habitants permet non seulement de mettre en place les spectacles, mais aussi de produire une partie de l’énergie nécessaire (le Faire Avec et le Faire Faire dans le pôle technique contribue également à la création du lien et à satisfaire le besoin de sens).</a:t>
            </a:r>
          </a:p>
          <a:p>
            <a:r>
              <a:rPr lang="fr-FR" dirty="0"/>
              <a:t>Une illustration avec le docu « L’épopée en roue libre », https://vimeo.com/664739235</a:t>
            </a:r>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1145881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Ecosse, une structure d’animation jeunesse donne le plus de contrôle possible aux jeunes qui la fréquentent, allant jusqu’à les impliquer dans la gouvernance et les décisions vitales de l’organisation. Par exemple, les jeunes sont </a:t>
            </a:r>
            <a:r>
              <a:rPr lang="fr-FR" dirty="0" err="1"/>
              <a:t>impliqué.e.s</a:t>
            </a:r>
            <a:r>
              <a:rPr lang="fr-FR" dirty="0"/>
              <a:t> dans le recrutement des </a:t>
            </a:r>
            <a:r>
              <a:rPr lang="fr-FR" dirty="0" err="1"/>
              <a:t>professionnel.le.s</a:t>
            </a:r>
            <a:r>
              <a:rPr lang="fr-FR" dirty="0"/>
              <a:t> qui travailleront elles et eux, et participent à leur entretien pour la sélection des </a:t>
            </a:r>
            <a:r>
              <a:rPr lang="fr-FR" dirty="0" err="1"/>
              <a:t>futur.e.s</a:t>
            </a:r>
            <a:r>
              <a:rPr lang="fr-FR" dirty="0"/>
              <a:t> </a:t>
            </a:r>
            <a:r>
              <a:rPr lang="fr-FR" dirty="0" err="1"/>
              <a:t>salarié.e.s</a:t>
            </a:r>
            <a:r>
              <a:rPr lang="fr-FR" dirty="0"/>
              <a:t>. </a:t>
            </a:r>
          </a:p>
          <a:p>
            <a:r>
              <a:rPr lang="fr-FR" dirty="0"/>
              <a:t>Ici on a vraiment affaire à une participation de haut niveau (</a:t>
            </a:r>
            <a:r>
              <a:rPr lang="fr-FR" dirty="0" err="1"/>
              <a:t>Arnstein</a:t>
            </a:r>
            <a:r>
              <a:rPr lang="fr-FR" dirty="0"/>
              <a:t>) qui permet aussi de mettre en action certaines valeurs (Pôle de la militance), notamment celle d’égalité et de respect, en remplissant non seulement le </a:t>
            </a:r>
            <a:r>
              <a:rPr lang="fr-FR" dirty="0" err="1"/>
              <a:t>bsoin</a:t>
            </a:r>
            <a:r>
              <a:rPr lang="fr-FR" dirty="0"/>
              <a:t> de sens, mais aussi les besoins de contrôle, de compétence, de promotion du soi…</a:t>
            </a:r>
          </a:p>
          <a:p>
            <a:r>
              <a:rPr lang="fr-FR" dirty="0"/>
              <a:t>On peut aussi penser que le lien établi entre les jeunes et les </a:t>
            </a:r>
            <a:r>
              <a:rPr lang="fr-FR" dirty="0" err="1"/>
              <a:t>professionnel.le.s</a:t>
            </a:r>
            <a:r>
              <a:rPr lang="fr-FR" dirty="0"/>
              <a:t> de la structure par l’horizontalité de leurs rapports constitue une base solide pour le faire avec ou le faire faire sur toutes les dimensions de l’action de l’organisation. </a:t>
            </a:r>
          </a:p>
          <a:p>
            <a:r>
              <a:rPr lang="fr-FR" dirty="0"/>
              <a:t>Https://castlemilkyouthcomplex.com/</a:t>
            </a:r>
          </a:p>
          <a:p>
            <a:endParaRPr lang="fr-FR" dirty="0"/>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4174543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Parmi les questions que j’aurais voulu mettre en discussion, il en est trois qui me semblent plus que jamais des questions vives.</a:t>
            </a:r>
          </a:p>
          <a:p>
            <a:endParaRPr lang="fr-FR" dirty="0"/>
          </a:p>
          <a:p>
            <a:r>
              <a:rPr lang="fr-FR" dirty="0"/>
              <a:t>Comment changer la société sans ceux qui ne sont habituellement pas les publics de l’animation (i.e. les personnes privilégiées) ? Les </a:t>
            </a:r>
            <a:r>
              <a:rPr lang="fr-FR" dirty="0" err="1"/>
              <a:t>professionnel.le.s</a:t>
            </a:r>
            <a:r>
              <a:rPr lang="fr-FR" dirty="0"/>
              <a:t> de l’action sociale ciblent de manière générale les publics en situation de difficulté ou d’exclusion, mais leur travail inclut rarement les personnes qui n’ont pas de difficultés, et encore plus exceptionnellement celles qui sont privilégiées, qui sont pourtant celles qui ont le plus d’influence sur nos systèmes politique. La ségrégation </a:t>
            </a:r>
            <a:r>
              <a:rPr lang="fr-FR" dirty="0" err="1"/>
              <a:t>sociospatiale</a:t>
            </a:r>
            <a:r>
              <a:rPr lang="fr-FR" dirty="0"/>
              <a:t> fait qu’améliorer le vivre ensemble sur un territoire, dans une communauté trop ciblée, ne contribue pas à jeter des ponts avec ces catégories qui semblent ne pas vivre sur la même planète.</a:t>
            </a:r>
          </a:p>
          <a:p>
            <a:endParaRPr lang="fr-FR" dirty="0"/>
          </a:p>
          <a:p>
            <a:r>
              <a:rPr lang="fr-FR" dirty="0"/>
              <a:t>Quels sont les horizons d’émancipation que l’on vise ? Dans un monde en perte de repères idéologiques, à l’ère de la post-vérité, comment arriver à donner aux personnes les clefs de lecture des changements qui sont à l’œuvre dans nos sociétés, et faire qu’elles s’approprient ces enjeux ? Comment lutter contre la façon dont la société capitalistique continue à assigner aux personnes qui ont le moins de pouvoir un rôle de consommateur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Comment aller vers une société inclusive plutôt qu’une société qui fait de l’inclusion (cf. les réflexions de Charles </a:t>
            </a:r>
            <a:r>
              <a:rPr lang="fr-FR" dirty="0" err="1"/>
              <a:t>Gardou</a:t>
            </a:r>
            <a:r>
              <a:rPr lang="fr-FR" dirty="0"/>
              <a:t> sur ce point) ?</a:t>
            </a:r>
          </a:p>
          <a:p>
            <a:endParaRPr lang="fr-FR" dirty="0"/>
          </a:p>
          <a:p>
            <a:endParaRPr lang="fr-FR" dirty="0"/>
          </a:p>
        </p:txBody>
      </p:sp>
      <p:sp>
        <p:nvSpPr>
          <p:cNvPr id="4" name="Espace réservé de l'en-tête 3"/>
          <p:cNvSpPr>
            <a:spLocks noGrp="1"/>
          </p:cNvSpPr>
          <p:nvPr>
            <p:ph type="hdr" sz="quarter" idx="10"/>
          </p:nvPr>
        </p:nvSpPr>
        <p:spPr/>
        <p:txBody>
          <a:bodyPr/>
          <a:lstStyle/>
          <a:p>
            <a:r>
              <a:rPr lang="fr-FR"/>
              <a:t>M1203 Développement de l'individu</a:t>
            </a:r>
          </a:p>
        </p:txBody>
      </p:sp>
      <p:sp>
        <p:nvSpPr>
          <p:cNvPr id="5" name="Espace réservé du pied de page 4"/>
          <p:cNvSpPr>
            <a:spLocks noGrp="1"/>
          </p:cNvSpPr>
          <p:nvPr>
            <p:ph type="ftr" sz="quarter" idx="11"/>
          </p:nvPr>
        </p:nvSpPr>
        <p:spPr/>
        <p:txBody>
          <a:bodyPr/>
          <a:lstStyle/>
          <a:p>
            <a:r>
              <a:rPr lang="fr-FR"/>
              <a:t>Dpt CS, IUT de Figeac, 2020-2021</a:t>
            </a:r>
          </a:p>
        </p:txBody>
      </p:sp>
    </p:spTree>
    <p:extLst>
      <p:ext uri="{BB962C8B-B14F-4D97-AF65-F5344CB8AC3E}">
        <p14:creationId xmlns:p14="http://schemas.microsoft.com/office/powerpoint/2010/main" val="3639041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M1203 Développement de l'individu</a:t>
            </a:r>
          </a:p>
        </p:txBody>
      </p:sp>
      <p:sp>
        <p:nvSpPr>
          <p:cNvPr id="5" name="Espace réservé du pied de page 4"/>
          <p:cNvSpPr>
            <a:spLocks noGrp="1"/>
          </p:cNvSpPr>
          <p:nvPr>
            <p:ph type="ftr" sz="quarter" idx="11"/>
          </p:nvPr>
        </p:nvSpPr>
        <p:spPr/>
        <p:txBody>
          <a:bodyPr/>
          <a:lstStyle/>
          <a:p>
            <a:r>
              <a:rPr lang="fr-FR"/>
              <a:t>Dpt CS, IUT de Figeac, 2020-2021</a:t>
            </a:r>
          </a:p>
        </p:txBody>
      </p:sp>
    </p:spTree>
    <p:extLst>
      <p:ext uri="{BB962C8B-B14F-4D97-AF65-F5344CB8AC3E}">
        <p14:creationId xmlns:p14="http://schemas.microsoft.com/office/powerpoint/2010/main" val="316049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Dans un texte faisant suite à une journée d’étude organisée en 2009 par la plateforme romande de l’animation et la Haute école de Travail Social de Genève, Joëlle </a:t>
            </a:r>
            <a:r>
              <a:rPr lang="fr-FR" sz="1200" kern="1200" dirty="0" err="1">
                <a:solidFill>
                  <a:schemeClr val="tx1"/>
                </a:solidFill>
                <a:effectLst/>
                <a:latin typeface="+mn-lt"/>
                <a:ea typeface="+mn-ea"/>
                <a:cs typeface="+mn-cs"/>
              </a:rPr>
              <a:t>Libois</a:t>
            </a:r>
            <a:r>
              <a:rPr lang="fr-FR" sz="1200" kern="1200" dirty="0">
                <a:solidFill>
                  <a:schemeClr val="tx1"/>
                </a:solidFill>
                <a:effectLst/>
                <a:latin typeface="+mn-lt"/>
                <a:ea typeface="+mn-ea"/>
                <a:cs typeface="+mn-cs"/>
              </a:rPr>
              <a:t>, Déclaration pour l’animation socioculturelle : Affirmer une continuité historique et affronter les défis actuels. </a:t>
            </a:r>
          </a:p>
          <a:p>
            <a:r>
              <a:rPr lang="fr-FR" sz="1200" kern="1200" dirty="0">
                <a:solidFill>
                  <a:schemeClr val="tx1"/>
                </a:solidFill>
                <a:effectLst/>
                <a:latin typeface="+mn-lt"/>
                <a:ea typeface="+mn-ea"/>
                <a:cs typeface="+mn-cs"/>
              </a:rPr>
              <a:t>Citation texto des auteurs : </a:t>
            </a:r>
          </a:p>
          <a:p>
            <a:r>
              <a:rPr lang="fr-FR" sz="1200" kern="1200" dirty="0">
                <a:solidFill>
                  <a:schemeClr val="tx1"/>
                </a:solidFill>
                <a:effectLst/>
                <a:latin typeface="+mn-lt"/>
                <a:ea typeface="+mn-ea"/>
                <a:cs typeface="+mn-cs"/>
              </a:rPr>
              <a:t>1) La libre adhésion : les individus et les groupes s’investissent librement dans l’action ; ils sont des acteurs et des citoyens à part entière et non des « cibles », des « clients » ou des « usagers » de l’action sociale.</a:t>
            </a:r>
            <a:br>
              <a:rPr lang="fr-FR" dirty="0"/>
            </a:br>
            <a:r>
              <a:rPr lang="fr-FR" sz="1200" kern="1200" dirty="0">
                <a:solidFill>
                  <a:schemeClr val="tx1"/>
                </a:solidFill>
                <a:effectLst/>
                <a:latin typeface="+mn-lt"/>
                <a:ea typeface="+mn-ea"/>
                <a:cs typeface="+mn-cs"/>
              </a:rPr>
              <a:t>2) La participation : toute activité ou action est construite avec les individus et les groupes qui le souhaitent, la </a:t>
            </a:r>
            <a:r>
              <a:rPr lang="fr-FR" sz="1200" b="1" kern="1200" dirty="0">
                <a:solidFill>
                  <a:schemeClr val="tx1"/>
                </a:solidFill>
                <a:effectLst/>
                <a:latin typeface="+mn-lt"/>
                <a:ea typeface="+mn-ea"/>
                <a:cs typeface="+mn-cs"/>
              </a:rPr>
              <a:t>finalité principale</a:t>
            </a:r>
            <a:r>
              <a:rPr lang="fr-FR" sz="1200" kern="1200" dirty="0">
                <a:solidFill>
                  <a:schemeClr val="tx1"/>
                </a:solidFill>
                <a:effectLst/>
                <a:latin typeface="+mn-lt"/>
                <a:ea typeface="+mn-ea"/>
                <a:cs typeface="+mn-cs"/>
              </a:rPr>
              <a:t> en est </a:t>
            </a:r>
            <a:r>
              <a:rPr lang="fr-FR" sz="1200" b="1" kern="1200" dirty="0">
                <a:solidFill>
                  <a:schemeClr val="tx1"/>
                </a:solidFill>
                <a:effectLst/>
                <a:latin typeface="+mn-lt"/>
                <a:ea typeface="+mn-ea"/>
                <a:cs typeface="+mn-cs"/>
              </a:rPr>
              <a:t>l’accroissement de leur autonomie </a:t>
            </a:r>
            <a:r>
              <a:rPr lang="fr-FR" sz="1200" kern="1200" dirty="0">
                <a:solidFill>
                  <a:schemeClr val="tx1"/>
                </a:solidFill>
                <a:effectLst/>
                <a:latin typeface="+mn-lt"/>
                <a:ea typeface="+mn-ea"/>
                <a:cs typeface="+mn-cs"/>
              </a:rPr>
              <a:t>individuelle et collective. » [Mon soulignement pour signaler que ce principe est normatif, donc discutable quand il s’agit de rendre compte de tous les phénomènes qui sont impliqués dans l’animation socioculturelle]</a:t>
            </a:r>
            <a:br>
              <a:rPr lang="fr-FR" dirty="0"/>
            </a:br>
            <a:r>
              <a:rPr lang="fr-FR" sz="1200" kern="1200" dirty="0">
                <a:solidFill>
                  <a:schemeClr val="tx1"/>
                </a:solidFill>
                <a:effectLst/>
                <a:latin typeface="+mn-lt"/>
                <a:ea typeface="+mn-ea"/>
                <a:cs typeface="+mn-cs"/>
              </a:rPr>
              <a:t>3) Le changement social : les interactions participatives entre individus et groupes visent l’intégration des minorités défavorisées ou précarisées, et donnent la priorité aux</a:t>
            </a:r>
            <a:br>
              <a:rPr lang="fr-FR" dirty="0"/>
            </a:br>
            <a:r>
              <a:rPr lang="fr-FR" sz="1200" kern="1200" dirty="0">
                <a:solidFill>
                  <a:schemeClr val="tx1"/>
                </a:solidFill>
                <a:effectLst/>
                <a:latin typeface="+mn-lt"/>
                <a:ea typeface="+mn-ea"/>
                <a:cs typeface="+mn-cs"/>
              </a:rPr>
              <a:t>dynamiques d’innovation et de changement par rapport aux pressions de normalisation et de résignation face aux différentes formes de souffrance ou de marginalisation sociale.</a:t>
            </a:r>
            <a:br>
              <a:rPr lang="fr-FR" dirty="0"/>
            </a:br>
            <a:r>
              <a:rPr lang="fr-FR" sz="1200" kern="1200" dirty="0">
                <a:solidFill>
                  <a:schemeClr val="tx1"/>
                </a:solidFill>
                <a:effectLst/>
                <a:latin typeface="+mn-lt"/>
                <a:ea typeface="+mn-ea"/>
                <a:cs typeface="+mn-cs"/>
              </a:rPr>
              <a:t>4) La solidarité au sein d’une communauté diversifiée : l’animation socioculturelle est « tous</a:t>
            </a:r>
            <a:br>
              <a:rPr lang="fr-FR" dirty="0"/>
            </a:br>
            <a:r>
              <a:rPr lang="fr-FR" sz="1200" kern="1200" dirty="0">
                <a:solidFill>
                  <a:schemeClr val="tx1"/>
                </a:solidFill>
                <a:effectLst/>
                <a:latin typeface="+mn-lt"/>
                <a:ea typeface="+mn-ea"/>
                <a:cs typeface="+mn-cs"/>
              </a:rPr>
              <a:t>publics », elle privilégie les interactions entre groupes de toutes cultures, de tous âges et de</a:t>
            </a:r>
            <a:br>
              <a:rPr lang="fr-FR" dirty="0"/>
            </a:br>
            <a:r>
              <a:rPr lang="fr-FR" sz="1200" kern="1200" dirty="0">
                <a:solidFill>
                  <a:schemeClr val="tx1"/>
                </a:solidFill>
                <a:effectLst/>
                <a:latin typeface="+mn-lt"/>
                <a:ea typeface="+mn-ea"/>
                <a:cs typeface="+mn-cs"/>
              </a:rPr>
              <a:t>tous statuts sociaux. L’essence même du travail est d’éviter la rupture, de favoriser le</a:t>
            </a:r>
            <a:br>
              <a:rPr lang="fr-FR" dirty="0"/>
            </a:br>
            <a:r>
              <a:rPr lang="fr-FR" sz="1200" kern="1200" dirty="0">
                <a:solidFill>
                  <a:schemeClr val="tx1"/>
                </a:solidFill>
                <a:effectLst/>
                <a:latin typeface="+mn-lt"/>
                <a:ea typeface="+mn-ea"/>
                <a:cs typeface="+mn-cs"/>
              </a:rPr>
              <a:t>rapprochement, la compréhension, la complémentarité, la découverte et le partage.</a:t>
            </a:r>
            <a:br>
              <a:rPr lang="fr-FR" dirty="0"/>
            </a:br>
            <a:r>
              <a:rPr lang="fr-FR" sz="1200" kern="1200" dirty="0">
                <a:solidFill>
                  <a:schemeClr val="tx1"/>
                </a:solidFill>
                <a:effectLst/>
                <a:latin typeface="+mn-lt"/>
                <a:ea typeface="+mn-ea"/>
                <a:cs typeface="+mn-cs"/>
              </a:rPr>
              <a:t>5) La valorisation de la culture, comme mode d’appartenance, pouvoir d’expression et</a:t>
            </a:r>
            <a:br>
              <a:rPr lang="fr-FR" dirty="0"/>
            </a:br>
            <a:r>
              <a:rPr lang="fr-FR" sz="1200" kern="1200" dirty="0">
                <a:solidFill>
                  <a:schemeClr val="tx1"/>
                </a:solidFill>
                <a:effectLst/>
                <a:latin typeface="+mn-lt"/>
                <a:ea typeface="+mn-ea"/>
                <a:cs typeface="+mn-cs"/>
              </a:rPr>
              <a:t>d’action.</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Là encore, dire ce qu’est le noyau de l’animation en décrivant quelques principes essentiels pour les professionnels ne permet pas de dire ce qu’est l’animation, de quoi elle se compose. Un autre souci avec cette manière d’évoquer l’animation socioculturelle.</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effectLst/>
              </a:rPr>
              <a:t>Libois</a:t>
            </a:r>
            <a:r>
              <a:rPr lang="fr-FR" dirty="0">
                <a:effectLst/>
              </a:rPr>
              <a:t>, J., Armbruster </a:t>
            </a:r>
            <a:r>
              <a:rPr lang="fr-FR" dirty="0" err="1">
                <a:effectLst/>
              </a:rPr>
              <a:t>Elatifi</a:t>
            </a:r>
            <a:r>
              <a:rPr lang="fr-FR" dirty="0">
                <a:effectLst/>
              </a:rPr>
              <a:t>, U., Rouget, E., </a:t>
            </a:r>
            <a:r>
              <a:rPr lang="fr-FR" dirty="0" err="1">
                <a:effectLst/>
              </a:rPr>
              <a:t>Warynski</a:t>
            </a:r>
            <a:r>
              <a:rPr lang="fr-FR" dirty="0">
                <a:effectLst/>
              </a:rPr>
              <a:t>, D., </a:t>
            </a:r>
            <a:r>
              <a:rPr lang="fr-FR" dirty="0" err="1">
                <a:effectLst/>
              </a:rPr>
              <a:t>Junod</a:t>
            </a:r>
            <a:r>
              <a:rPr lang="fr-FR" dirty="0">
                <a:effectLst/>
              </a:rPr>
              <a:t>, R., &amp; </a:t>
            </a:r>
            <a:r>
              <a:rPr lang="fr-FR" dirty="0" err="1">
                <a:effectLst/>
              </a:rPr>
              <a:t>Menghini</a:t>
            </a:r>
            <a:r>
              <a:rPr lang="fr-FR" dirty="0">
                <a:effectLst/>
              </a:rPr>
              <a:t>, M. (2011). </a:t>
            </a:r>
            <a:r>
              <a:rPr lang="fr-FR" i="1" dirty="0">
                <a:effectLst/>
              </a:rPr>
              <a:t>Déclaration pour l’animation socioculturelle : Affirmer une continuité historique et affronter les défis actuels</a:t>
            </a:r>
            <a:r>
              <a:rPr lang="fr-FR" dirty="0">
                <a:effectLst/>
              </a:rPr>
              <a:t>.</a:t>
            </a:r>
          </a:p>
          <a:p>
            <a:endParaRPr lang="fr-FR" sz="1200" kern="1200" dirty="0">
              <a:solidFill>
                <a:schemeClr val="tx1"/>
              </a:solidFill>
              <a:effectLst/>
              <a:latin typeface="+mn-lt"/>
              <a:ea typeface="+mn-ea"/>
              <a:cs typeface="+mn-cs"/>
            </a:endParaRPr>
          </a:p>
        </p:txBody>
      </p:sp>
      <p:sp>
        <p:nvSpPr>
          <p:cNvPr id="4" name="Espace réservé de l'en-tête 3"/>
          <p:cNvSpPr>
            <a:spLocks noGrp="1"/>
          </p:cNvSpPr>
          <p:nvPr>
            <p:ph type="hdr" sz="quarter" idx="10"/>
          </p:nvPr>
        </p:nvSpPr>
        <p:spPr/>
        <p:txBody>
          <a:bodyPr/>
          <a:lstStyle/>
          <a:p>
            <a:r>
              <a:rPr lang="fr-FR"/>
              <a:t>M1203 Développement de l'individu</a:t>
            </a:r>
          </a:p>
        </p:txBody>
      </p:sp>
      <p:sp>
        <p:nvSpPr>
          <p:cNvPr id="5" name="Espace réservé du pied de page 4"/>
          <p:cNvSpPr>
            <a:spLocks noGrp="1"/>
          </p:cNvSpPr>
          <p:nvPr>
            <p:ph type="ftr" sz="quarter" idx="11"/>
          </p:nvPr>
        </p:nvSpPr>
        <p:spPr/>
        <p:txBody>
          <a:bodyPr/>
          <a:lstStyle/>
          <a:p>
            <a:r>
              <a:rPr lang="fr-FR"/>
              <a:t>Dpt CS, IUT de Figeac, 2020-2021</a:t>
            </a:r>
          </a:p>
        </p:txBody>
      </p:sp>
    </p:spTree>
    <p:extLst>
      <p:ext uri="{BB962C8B-B14F-4D97-AF65-F5344CB8AC3E}">
        <p14:creationId xmlns:p14="http://schemas.microsoft.com/office/powerpoint/2010/main" val="404968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Je mets mon nom en avant dans les publications car c’est moi qui ai le plus écrit sur ce modèle, et qui l’ai le plus alimenté ces dernières années, mais c’est un modèle vivant, fruit du travail de l’ensemble de l’équipe figeacoise, qui est pluridisciplinaire avec une collègue sociologue (Cécile </a:t>
            </a:r>
            <a:r>
              <a:rPr lang="fr-FR" dirty="0" err="1"/>
              <a:t>Vachée</a:t>
            </a:r>
            <a:r>
              <a:rPr lang="fr-FR" dirty="0"/>
              <a:t>), un géographe (Jean-Pierre </a:t>
            </a:r>
            <a:r>
              <a:rPr lang="fr-FR" dirty="0" err="1"/>
              <a:t>Lorédo</a:t>
            </a:r>
            <a:r>
              <a:rPr lang="fr-FR" dirty="0"/>
              <a:t>), une anthropologue (Sophie Ruel) et un collègue enseignant en langue et culture (Marc </a:t>
            </a:r>
            <a:r>
              <a:rPr lang="fr-FR" dirty="0" err="1"/>
              <a:t>Carletti</a:t>
            </a:r>
            <a:r>
              <a:rPr lang="fr-FR" dirty="0"/>
              <a:t>). </a:t>
            </a:r>
          </a:p>
          <a:p>
            <a:r>
              <a:rPr lang="fr-FR" dirty="0"/>
              <a:t>A partir de témoignages sur ce qui fait vibrer les </a:t>
            </a:r>
            <a:r>
              <a:rPr lang="fr-FR" dirty="0" err="1"/>
              <a:t>professionnel.le.s</a:t>
            </a:r>
            <a:r>
              <a:rPr lang="fr-FR" dirty="0"/>
              <a:t> de l'intervention sociale dans l'exercice de leur métier, </a:t>
            </a:r>
            <a:r>
              <a:rPr lang="fr-FR" dirty="0" err="1"/>
              <a:t>Dansac</a:t>
            </a:r>
            <a:r>
              <a:rPr lang="fr-FR" dirty="0"/>
              <a:t>, </a:t>
            </a:r>
            <a:r>
              <a:rPr lang="fr-FR" dirty="0" err="1"/>
              <a:t>Vachée</a:t>
            </a:r>
            <a:r>
              <a:rPr lang="fr-FR" dirty="0"/>
              <a:t> et </a:t>
            </a:r>
            <a:r>
              <a:rPr lang="fr-FR" dirty="0" err="1"/>
              <a:t>Lorédo</a:t>
            </a:r>
            <a:r>
              <a:rPr lang="fr-FR" dirty="0"/>
              <a:t> (2014) avaient proposé de décrire les intervenants sociaux comme se rattachant à cinq grands figures idéal-typiques, le Militant, le Médiateur, le Clinicien, le Technicien et le Pédagogue.</a:t>
            </a:r>
          </a:p>
          <a:p>
            <a:r>
              <a:rPr lang="fr-FR" dirty="0"/>
              <a:t>Les témoignages des </a:t>
            </a:r>
            <a:r>
              <a:rPr lang="fr-FR" dirty="0" err="1"/>
              <a:t>professionnel.le.s</a:t>
            </a:r>
            <a:r>
              <a:rPr lang="fr-FR" dirty="0"/>
              <a:t> ont mis en évidence l’importance des trois figures qu’avaient conceptualisées Jean-Claude Gillet. Mais celles-ci ne rendent pas compte de la façon dont </a:t>
            </a:r>
            <a:r>
              <a:rPr lang="fr-FR" dirty="0" err="1"/>
              <a:t>certain.e.s</a:t>
            </a:r>
            <a:r>
              <a:rPr lang="fr-FR" dirty="0"/>
              <a:t> </a:t>
            </a:r>
            <a:r>
              <a:rPr lang="fr-FR" dirty="0" err="1"/>
              <a:t>professionnel.le.s</a:t>
            </a:r>
            <a:r>
              <a:rPr lang="fr-FR" dirty="0"/>
              <a:t> valorisent dans leur implication ce qu’ils voient des progrès de leur public, de l’avancée de leur compétences de leur savoir-faire.</a:t>
            </a:r>
          </a:p>
          <a:p>
            <a:endParaRPr lang="fr-FR" dirty="0"/>
          </a:p>
          <a:p>
            <a:r>
              <a:rPr lang="fr-FR" dirty="0"/>
              <a:t>Ces cinq grandes figures mettent en avant des fonctions élémentaires, des visées fondamentales de l'intervention sociale que l'on retrouve naturellement combinées dans l'animation. </a:t>
            </a:r>
          </a:p>
          <a:p>
            <a:r>
              <a:rPr lang="fr-FR" dirty="0"/>
              <a:t>Les vocations du modèle (au regard de fonctions que peuvent avoir les modèles selon Cooper, 2012) :</a:t>
            </a:r>
          </a:p>
          <a:p>
            <a:r>
              <a:rPr lang="fr-FR" dirty="0"/>
              <a:t>Nous </a:t>
            </a:r>
            <a:r>
              <a:rPr lang="fr-FR" sz="1200" kern="1200" dirty="0">
                <a:solidFill>
                  <a:schemeClr val="tx1"/>
                </a:solidFill>
                <a:effectLst/>
                <a:latin typeface="+mn-lt"/>
                <a:ea typeface="+mn-ea"/>
                <a:cs typeface="+mn-cs"/>
              </a:rPr>
              <a:t>considérons que la principale finalité du modèle MMCTP est (1) l’analyse des pratiques. Même si nous avons esquissé quelques pistes pour (2) orienter la formation des futurs professionnels (</a:t>
            </a:r>
            <a:r>
              <a:rPr lang="fr-FR" sz="1200" kern="1200" dirty="0" err="1">
                <a:solidFill>
                  <a:schemeClr val="tx1"/>
                </a:solidFill>
                <a:effectLst/>
                <a:latin typeface="+mn-lt"/>
                <a:ea typeface="+mn-ea"/>
                <a:cs typeface="+mn-cs"/>
              </a:rPr>
              <a:t>Dansac</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Vachée</a:t>
            </a:r>
            <a:r>
              <a:rPr lang="fr-FR" sz="1200" kern="1200" dirty="0">
                <a:solidFill>
                  <a:schemeClr val="tx1"/>
                </a:solidFill>
                <a:effectLst/>
                <a:latin typeface="+mn-lt"/>
                <a:ea typeface="+mn-ea"/>
                <a:cs typeface="+mn-cs"/>
              </a:rPr>
              <a:t>, 2016), il doit encore faire ses preuves en ce domaine. Il ne permet pas à ce jour de (3) relier les pratiques d’animation aux approches théoriques d’autres disciplines, et son caractère essentiellement descriptif et non normatif fait qu’il n’est pas propice à (4) orienter les politiques publiques. En matière de recherche, nous avons tenté de l’utiliser pour (5) explorer la démarcation professionnelle entre l'animation et d'autres professions.</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Cooper, T. (2012). Models of youth work : A framework for positive </a:t>
            </a:r>
            <a:r>
              <a:rPr lang="en-US" dirty="0" err="1">
                <a:effectLst/>
              </a:rPr>
              <a:t>sceptical</a:t>
            </a:r>
            <a:r>
              <a:rPr lang="en-US" dirty="0">
                <a:effectLst/>
              </a:rPr>
              <a:t> reflection. </a:t>
            </a:r>
            <a:r>
              <a:rPr lang="en-US" i="1" dirty="0">
                <a:effectLst/>
              </a:rPr>
              <a:t>Youth and Policy</a:t>
            </a:r>
            <a:r>
              <a:rPr lang="en-US" dirty="0">
                <a:effectLst/>
              </a:rPr>
              <a:t>, </a:t>
            </a:r>
            <a:r>
              <a:rPr lang="en-US" i="1" dirty="0">
                <a:effectLst/>
              </a:rPr>
              <a:t>109</a:t>
            </a:r>
            <a:r>
              <a:rPr lang="en-US" dirty="0">
                <a:effectLst/>
              </a:rPr>
              <a:t>, 98‑117.</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effectLst/>
              </a:rPr>
              <a:t>Dansac</a:t>
            </a:r>
            <a:r>
              <a:rPr lang="fr-FR" dirty="0">
                <a:effectLst/>
              </a:rPr>
              <a:t>, C., &amp; </a:t>
            </a:r>
            <a:r>
              <a:rPr lang="fr-FR" dirty="0" err="1">
                <a:effectLst/>
              </a:rPr>
              <a:t>Vachée</a:t>
            </a:r>
            <a:r>
              <a:rPr lang="fr-FR" dirty="0">
                <a:effectLst/>
              </a:rPr>
              <a:t>, C. (2016). Les fonctions professionnelles de l’animateur Un modèle à 5 dimensions comme repère pour l’analyse des compétences et de l’action. In M. H. </a:t>
            </a:r>
            <a:r>
              <a:rPr lang="fr-FR" dirty="0" err="1">
                <a:effectLst/>
              </a:rPr>
              <a:t>Khadhraoui</a:t>
            </a:r>
            <a:r>
              <a:rPr lang="fr-FR" dirty="0">
                <a:effectLst/>
              </a:rPr>
              <a:t> (Éd.), </a:t>
            </a:r>
            <a:r>
              <a:rPr lang="fr-FR" i="1" dirty="0">
                <a:effectLst/>
              </a:rPr>
              <a:t>Les métiers de l’animation et de la médiation et les transformations sociales</a:t>
            </a:r>
            <a:r>
              <a:rPr lang="fr-FR" dirty="0">
                <a:effectLst/>
              </a:rPr>
              <a:t> (p. 6‑23). Université de Tunis.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Gillet, J.-C. (1995). </a:t>
            </a:r>
            <a:r>
              <a:rPr lang="fr-FR" i="1" dirty="0">
                <a:effectLst/>
              </a:rPr>
              <a:t>Animation et animateurs : Le sens de l’action</a:t>
            </a:r>
            <a:r>
              <a:rPr lang="fr-FR" dirty="0">
                <a:effectLst/>
              </a:rPr>
              <a:t>. L’Harmattan.</a:t>
            </a:r>
          </a:p>
          <a:p>
            <a:endParaRPr lang="fr-FR" sz="1200" kern="1200" dirty="0">
              <a:solidFill>
                <a:schemeClr val="tx1"/>
              </a:solidFill>
              <a:effectLst/>
              <a:latin typeface="+mn-lt"/>
              <a:ea typeface="+mn-ea"/>
              <a:cs typeface="+mn-cs"/>
            </a:endParaRPr>
          </a:p>
        </p:txBody>
      </p:sp>
      <p:sp>
        <p:nvSpPr>
          <p:cNvPr id="4" name="Espace réservé de l'en-tête 3"/>
          <p:cNvSpPr>
            <a:spLocks noGrp="1"/>
          </p:cNvSpPr>
          <p:nvPr>
            <p:ph type="hdr" sz="quarter" idx="10"/>
          </p:nvPr>
        </p:nvSpPr>
        <p:spPr/>
        <p:txBody>
          <a:bodyPr/>
          <a:lstStyle/>
          <a:p>
            <a:r>
              <a:rPr lang="fr-FR"/>
              <a:t>M1203 Développement de l'individu</a:t>
            </a:r>
          </a:p>
        </p:txBody>
      </p:sp>
      <p:sp>
        <p:nvSpPr>
          <p:cNvPr id="5" name="Espace réservé du pied de page 4"/>
          <p:cNvSpPr>
            <a:spLocks noGrp="1"/>
          </p:cNvSpPr>
          <p:nvPr>
            <p:ph type="ftr" sz="quarter" idx="11"/>
          </p:nvPr>
        </p:nvSpPr>
        <p:spPr/>
        <p:txBody>
          <a:bodyPr/>
          <a:lstStyle/>
          <a:p>
            <a:r>
              <a:rPr lang="fr-FR"/>
              <a:t>Dpt CS, IUT de Figeac, 2020-2021</a:t>
            </a:r>
          </a:p>
        </p:txBody>
      </p:sp>
    </p:spTree>
    <p:extLst>
      <p:ext uri="{BB962C8B-B14F-4D97-AF65-F5344CB8AC3E}">
        <p14:creationId xmlns:p14="http://schemas.microsoft.com/office/powerpoint/2010/main" val="16668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5 pôles : Militance, Médiation, Clinique, Technique, Pédagogie (andragogie)</a:t>
            </a:r>
          </a:p>
          <a:p>
            <a:r>
              <a:rPr lang="fr-FR" dirty="0"/>
              <a:t>Chaque pôle se définit par un idéal-type de figure professionnelle, une fonction, des objets privilégiés, et une finalité.</a:t>
            </a:r>
          </a:p>
          <a:p>
            <a:r>
              <a:rPr lang="fr-FR" dirty="0"/>
              <a:t>NB : il s’agit d’un modèle adolescent, qui fait encore sa mue pour ce qui concerne sa terminologie et ses concepts. Par exemple, en 2014, dans sa version initiale, le pôle clinique se voyait attribuer comme finalité de « Réparer », à l’heure actuelle on considère que ce terme induit par trop une perspective </a:t>
            </a:r>
            <a:r>
              <a:rPr lang="fr-FR" dirty="0" err="1"/>
              <a:t>normalisante</a:t>
            </a:r>
            <a:r>
              <a:rPr lang="fr-FR" dirty="0"/>
              <a:t>, et qu’il n’y a rien à ‘réparer’ chez les personnes qui sont en situation de handicap, d’où l’utilisation (récente) de la formulation de « promouvoir » pour référer à la promotion des forces des individus (ou des groupes) plutôt qu’à l’accentuation de leurs faiblesses à compenser.</a:t>
            </a:r>
          </a:p>
          <a:p>
            <a:endParaRPr lang="fr-FR" dirty="0"/>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2531389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fonctions restent les mêmes pour les </a:t>
            </a:r>
            <a:r>
              <a:rPr lang="fr-FR" dirty="0" err="1"/>
              <a:t>professionnel.le.s</a:t>
            </a:r>
            <a:r>
              <a:rPr lang="fr-FR" dirty="0"/>
              <a:t> qui ne sont plus au contact des publics, mais en situation de coordination ou de direction. Ce qui changent pour eux, c’est la nature des cibles de leur action. C’est sans doute une des pistes d’explication de la préservation de leur identité professionnelle.</a:t>
            </a:r>
          </a:p>
          <a:p>
            <a:endParaRPr lang="fr-FR" dirty="0"/>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275728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Modèle componentiel : on peut imaginer que dans toutes les situations d’animations, les 5 fonctions sont impliquées, mais à différents niveaux selon les contextes.</a:t>
            </a:r>
          </a:p>
          <a:p>
            <a:r>
              <a:rPr lang="fr-FR" dirty="0"/>
              <a:t>A la manière dont les peintres peuvent composer des tableaux très complexes en combinant les couleurs primaires, pour construire son tableau l’animateur peut (doit) mobiliser ces différentes fonctions à des niveaux plus ou moins importants.</a:t>
            </a:r>
          </a:p>
          <a:p>
            <a:endParaRPr lang="fr-FR" dirty="0"/>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325027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C’est d’ailleurs une des manières qu’on a eu d’utiliser le modèle, avec des </a:t>
            </a:r>
            <a:r>
              <a:rPr lang="fr-FR" sz="1200" b="0" i="0" u="none" strike="noStrike" kern="1200" baseline="0" dirty="0" err="1">
                <a:solidFill>
                  <a:schemeClr val="tx1"/>
                </a:solidFill>
                <a:latin typeface="+mn-lt"/>
                <a:ea typeface="+mn-ea"/>
                <a:cs typeface="+mn-cs"/>
              </a:rPr>
              <a:t>animateur.rices</a:t>
            </a:r>
            <a:r>
              <a:rPr lang="fr-FR" sz="1200" b="0" i="0" u="none" strike="noStrike" kern="1200" baseline="0" dirty="0">
                <a:solidFill>
                  <a:schemeClr val="tx1"/>
                </a:solidFill>
                <a:latin typeface="+mn-lt"/>
                <a:ea typeface="+mn-ea"/>
                <a:cs typeface="+mn-cs"/>
              </a:rPr>
              <a:t>, en leur demandant à quel niveau elles ou ils mobilisaient chacune des fonctions dans des situations d’animation particulières dans lesquelles elles et ils sont </a:t>
            </a:r>
            <a:r>
              <a:rPr lang="fr-FR" sz="1200" b="0" i="0" u="none" strike="noStrike" kern="1200" baseline="0" dirty="0" err="1">
                <a:solidFill>
                  <a:schemeClr val="tx1"/>
                </a:solidFill>
                <a:latin typeface="+mn-lt"/>
                <a:ea typeface="+mn-ea"/>
                <a:cs typeface="+mn-cs"/>
              </a:rPr>
              <a:t>impliqué.e.s</a:t>
            </a:r>
            <a:r>
              <a:rPr lang="fr-FR" sz="1200" b="0" i="0" u="none" strike="noStrike" kern="1200" baseline="0" dirty="0">
                <a:solidFill>
                  <a:schemeClr val="tx1"/>
                </a:solidFill>
                <a:latin typeface="+mn-lt"/>
                <a:ea typeface="+mn-ea"/>
                <a:cs typeface="+mn-cs"/>
              </a:rPr>
              <a:t>.</a:t>
            </a:r>
          </a:p>
          <a:p>
            <a:endParaRPr lang="fr-FR"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rPr>
              <a:t>Lacombe, N., </a:t>
            </a:r>
            <a:r>
              <a:rPr lang="fr-FR" dirty="0" err="1">
                <a:effectLst/>
              </a:rPr>
              <a:t>Vachée</a:t>
            </a:r>
            <a:r>
              <a:rPr lang="fr-FR" dirty="0">
                <a:effectLst/>
              </a:rPr>
              <a:t>, C., &amp; </a:t>
            </a:r>
            <a:r>
              <a:rPr lang="fr-FR" dirty="0" err="1">
                <a:effectLst/>
              </a:rPr>
              <a:t>Dansac</a:t>
            </a:r>
            <a:r>
              <a:rPr lang="fr-FR" dirty="0">
                <a:effectLst/>
              </a:rPr>
              <a:t>, C. (2017). Enjeux du bénévolat pour l’animation professionnelle : Quelques pistes de réflexion tirées d’un projet en EHPAD. In F. </a:t>
            </a:r>
            <a:r>
              <a:rPr lang="fr-FR" dirty="0" err="1">
                <a:effectLst/>
              </a:rPr>
              <a:t>Zerillo</a:t>
            </a:r>
            <a:r>
              <a:rPr lang="fr-FR" dirty="0">
                <a:effectLst/>
              </a:rPr>
              <a:t> (Éd.), </a:t>
            </a:r>
            <a:r>
              <a:rPr lang="fr-FR" i="1" dirty="0">
                <a:effectLst/>
              </a:rPr>
              <a:t>Le vieillissement de la population, quels enjeux pour l’animation socioculturelle ?</a:t>
            </a:r>
            <a:r>
              <a:rPr lang="fr-FR" dirty="0">
                <a:effectLst/>
              </a:rPr>
              <a:t> (p. 187‑210). Carrières Sociales </a:t>
            </a:r>
            <a:r>
              <a:rPr lang="fr-FR" dirty="0" err="1">
                <a:effectLst/>
              </a:rPr>
              <a:t>Editions</a:t>
            </a:r>
            <a:r>
              <a:rPr lang="fr-FR" dirty="0">
                <a:effectLst/>
              </a:rPr>
              <a:t>.</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On l’a aussi utilisé pour demander à des </a:t>
            </a:r>
            <a:r>
              <a:rPr lang="fr-FR" sz="1200" b="0" i="0" u="none" strike="noStrike" kern="1200" baseline="0" dirty="0" err="1">
                <a:solidFill>
                  <a:schemeClr val="tx1"/>
                </a:solidFill>
                <a:latin typeface="+mn-lt"/>
                <a:ea typeface="+mn-ea"/>
                <a:cs typeface="+mn-cs"/>
              </a:rPr>
              <a:t>professionnel.le.s</a:t>
            </a:r>
            <a:r>
              <a:rPr lang="fr-FR" sz="1200" b="0" i="0" u="none" strike="noStrike" kern="1200" baseline="0" dirty="0">
                <a:solidFill>
                  <a:schemeClr val="tx1"/>
                </a:solidFill>
                <a:latin typeface="+mn-lt"/>
                <a:ea typeface="+mn-ea"/>
                <a:cs typeface="+mn-cs"/>
              </a:rPr>
              <a:t> de l’animation à quel point chaque fonction (ou chaque figure) avait de l’importance pour elle ou lui. Demander ensuite à ces mêmes </a:t>
            </a:r>
            <a:r>
              <a:rPr lang="fr-FR" sz="1200" b="0" i="0" u="none" strike="noStrike" kern="1200" baseline="0" dirty="0" err="1">
                <a:solidFill>
                  <a:schemeClr val="tx1"/>
                </a:solidFill>
                <a:latin typeface="+mn-lt"/>
                <a:ea typeface="+mn-ea"/>
                <a:cs typeface="+mn-cs"/>
              </a:rPr>
              <a:t>professionnel.le.s</a:t>
            </a:r>
            <a:r>
              <a:rPr lang="fr-FR" sz="1200" b="0" i="0" u="none" strike="noStrike" kern="1200" baseline="0" dirty="0">
                <a:solidFill>
                  <a:schemeClr val="tx1"/>
                </a:solidFill>
                <a:latin typeface="+mn-lt"/>
                <a:ea typeface="+mn-ea"/>
                <a:cs typeface="+mn-cs"/>
              </a:rPr>
              <a:t> quelle proportion de son temps de travail elle ou il consacre à chacune permet souvent de constater de forts écarts. Parfois ces écarts explique les tensions que vivent ces </a:t>
            </a:r>
            <a:r>
              <a:rPr lang="fr-FR" sz="1200" b="0" i="0" u="none" strike="noStrike" kern="1200" baseline="0" dirty="0" err="1">
                <a:solidFill>
                  <a:schemeClr val="tx1"/>
                </a:solidFill>
                <a:latin typeface="+mn-lt"/>
                <a:ea typeface="+mn-ea"/>
                <a:cs typeface="+mn-cs"/>
              </a:rPr>
              <a:t>professionnel.le.s</a:t>
            </a:r>
            <a:r>
              <a:rPr lang="fr-FR" sz="1200" b="0" i="0" u="none" strike="noStrike" kern="1200" baseline="0" dirty="0">
                <a:solidFill>
                  <a:schemeClr val="tx1"/>
                </a:solidFill>
                <a:latin typeface="+mn-lt"/>
                <a:ea typeface="+mn-ea"/>
                <a:cs typeface="+mn-cs"/>
              </a:rPr>
              <a:t> (excès du travail administratif (prépondérance du pôle technique</a:t>
            </a:r>
            <a:endParaRPr lang="fr-FR" dirty="0"/>
          </a:p>
          <a:p>
            <a:endParaRPr lang="fr-FR" dirty="0"/>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1770987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une réflexion ultérieure, nous avons été amenés à ajouter une dimension supplémentaire, mais qui n’a pas le même statut que les autres, qui leur est en quelque sorte orthogonale puisqu’elle permet de rendre compte la manière dont les publics sont associés à l’action (cf. </a:t>
            </a:r>
            <a:r>
              <a:rPr lang="fr-FR" dirty="0" err="1"/>
              <a:t>Dansac</a:t>
            </a:r>
            <a:r>
              <a:rPr lang="fr-FR" dirty="0"/>
              <a:t> et </a:t>
            </a:r>
            <a:r>
              <a:rPr lang="fr-FR" dirty="0" err="1"/>
              <a:t>Vachée</a:t>
            </a:r>
            <a:r>
              <a:rPr lang="fr-FR" dirty="0"/>
              <a:t>, 2019).</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chacune de ces fonctions, les pratiques </a:t>
            </a:r>
            <a:r>
              <a:rPr lang="fr-FR" dirty="0" err="1"/>
              <a:t>animatives</a:t>
            </a:r>
            <a:r>
              <a:rPr lang="fr-FR" dirty="0"/>
              <a:t> peuvent effectivement impliquer de manières diverses les acteurs auxquels elles s'adressent, en faisant pour eux, en faisant avec eux, ou en les faisant faire. Ces trois registres d'implication des cibles de l'action dans la construction même de celle-ci ont des répercussions fortes sur la façon dont les pratiques </a:t>
            </a:r>
            <a:r>
              <a:rPr lang="fr-FR" dirty="0" err="1"/>
              <a:t>animatives</a:t>
            </a:r>
            <a:r>
              <a:rPr lang="fr-FR" dirty="0"/>
              <a:t> peuvent transformer leur cibles.</a:t>
            </a:r>
          </a:p>
          <a:p>
            <a:endParaRPr lang="fr-FR" dirty="0"/>
          </a:p>
          <a:p>
            <a:r>
              <a:rPr lang="fr-FR" dirty="0"/>
              <a:t>« Faire Pour », c’est la modalité où l’action se détermine et se prépare sans les personnes qu’elle concerne, où la participation du public est faible voire inexistante.</a:t>
            </a:r>
          </a:p>
          <a:p>
            <a:r>
              <a:rPr lang="fr-FR" dirty="0"/>
              <a:t>« Faire Pour » c’est parfois ‘faire sans’ (avec au bout du compte le résultat qui tombe comme un couperet, le public, les destinataires de l’action ne sont pas non plus au rendez-vous lors de la réalisation. Je me souviens d’un animateur professionnel qui avait longtemps travaillé auprès de publics très précaires qui avançait que cela revenait même parfois à ‘faire contre’.</a:t>
            </a:r>
          </a:p>
          <a:p>
            <a:endParaRPr lang="fr-FR" dirty="0"/>
          </a:p>
          <a:p>
            <a:r>
              <a:rPr lang="fr-FR" dirty="0"/>
              <a:t>« Faire Avec », pour nous au départ, cela voulait dire « Faire Ensemble », et c’est vrai que Faire avec traduit d’ailleurs mal cette conception.</a:t>
            </a:r>
          </a:p>
          <a:p>
            <a:r>
              <a:rPr lang="fr-FR" dirty="0"/>
              <a:t>En France, l’expression a même un sens un peu péjoratif, faire avec quelque chose ou avec quelqu’un, c’est se débrouiller pour y arriver, mais avec la connotation péjorative du boulet qui empêcherait de faire mieux. Au mieux, si on se réfère à l’échelle de la participation de Sherry </a:t>
            </a:r>
            <a:r>
              <a:rPr lang="fr-FR" dirty="0" err="1"/>
              <a:t>Arnstein</a:t>
            </a:r>
            <a:r>
              <a:rPr lang="fr-FR" dirty="0"/>
              <a:t>, « Faire Avec » correspondrait aux niveaux 4 et 5 de la coopération symbolique, ceux on tient compte des positions et idées des personnes concernées (par des sondages/enquêtes ou par une représentation instituée ex. les CVL dans les EHPAD). C’est pourquoi il faudrait quasiment décliner ce second mode en deux « manières », le « faire avec » et le « faire ensemble »</a:t>
            </a:r>
          </a:p>
          <a:p>
            <a:endParaRPr lang="fr-FR" dirty="0"/>
          </a:p>
          <a:p>
            <a:r>
              <a:rPr lang="fr-FR" dirty="0"/>
              <a:t>« Faire Faire », c’est déléguer, confier les rênes, et cela correspond au niveau maximal d’autonomisation.</a:t>
            </a:r>
          </a:p>
          <a:p>
            <a:endParaRPr lang="fr-FR" dirty="0"/>
          </a:p>
          <a:p>
            <a:r>
              <a:rPr lang="fr-FR" dirty="0"/>
              <a:t>Il faut bien sûr noter les tensions qui peuvent exister dans la mise en œuvre de cette participation. Plus on implique les publics, plus on a besoin de temps, or la temporalité est une dimension critique de l’exercice des </a:t>
            </a:r>
            <a:r>
              <a:rPr lang="fr-FR" dirty="0" err="1"/>
              <a:t>professionnel.le.s</a:t>
            </a:r>
            <a:r>
              <a:rPr lang="fr-FR" dirty="0"/>
              <a:t>. </a:t>
            </a:r>
          </a:p>
          <a:p>
            <a:r>
              <a:rPr lang="fr-FR" dirty="0"/>
              <a:t>On doit aussi reconnaître que « Faire Faire » est un idéal à poursuivre, mais que parfois, ce n’est pas adapté au public, qui n’a pas d’emblée les compétences, et que « Faire Pour » peut être un premier pas.</a:t>
            </a:r>
          </a:p>
          <a:p>
            <a:endParaRPr lang="fr-FR" dirty="0"/>
          </a:p>
          <a:p>
            <a:endParaRPr lang="fr-FR" dirty="0"/>
          </a:p>
          <a:p>
            <a:endParaRPr lang="fr-FR" dirty="0"/>
          </a:p>
        </p:txBody>
      </p:sp>
      <p:sp>
        <p:nvSpPr>
          <p:cNvPr id="4" name="Espace réservé de l'en-tête 3"/>
          <p:cNvSpPr>
            <a:spLocks noGrp="1"/>
          </p:cNvSpPr>
          <p:nvPr>
            <p:ph type="hdr" sz="quarter"/>
          </p:nvPr>
        </p:nvSpPr>
        <p:spPr/>
        <p:txBody>
          <a:bodyPr/>
          <a:lstStyle/>
          <a:p>
            <a:r>
              <a:rPr lang="fr-FR"/>
              <a:t>M1203 Développement de l'individu</a:t>
            </a:r>
          </a:p>
        </p:txBody>
      </p:sp>
      <p:sp>
        <p:nvSpPr>
          <p:cNvPr id="5" name="Espace réservé du pied de page 4"/>
          <p:cNvSpPr>
            <a:spLocks noGrp="1"/>
          </p:cNvSpPr>
          <p:nvPr>
            <p:ph type="ftr" sz="quarter" idx="4"/>
          </p:nvPr>
        </p:nvSpPr>
        <p:spPr/>
        <p:txBody>
          <a:bodyPr/>
          <a:lstStyle/>
          <a:p>
            <a:r>
              <a:rPr lang="fr-FR"/>
              <a:t>Dpt CS, IUT de Figeac, 2020-2021</a:t>
            </a:r>
          </a:p>
        </p:txBody>
      </p:sp>
    </p:spTree>
    <p:extLst>
      <p:ext uri="{BB962C8B-B14F-4D97-AF65-F5344CB8AC3E}">
        <p14:creationId xmlns:p14="http://schemas.microsoft.com/office/powerpoint/2010/main" val="247962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FD7F571-CA70-4CEB-8904-CB93658F06E8}" type="datetime1">
              <a:rPr lang="fr-FR" smtClean="0"/>
              <a:t>08/05/2023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490806-833E-4C23-AD2F-1B855FBFCB5A}" type="slidenum">
              <a:rPr lang="fr-FR" smtClean="0"/>
              <a:t>‹N°›</a:t>
            </a:fld>
            <a:endParaRPr lang="fr-FR"/>
          </a:p>
        </p:txBody>
      </p:sp>
    </p:spTree>
    <p:extLst>
      <p:ext uri="{BB962C8B-B14F-4D97-AF65-F5344CB8AC3E}">
        <p14:creationId xmlns:p14="http://schemas.microsoft.com/office/powerpoint/2010/main" val="190194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3A37F14-78CD-4953-BD16-7F5E5AF0B481}" type="datetime1">
              <a:rPr lang="fr-FR" smtClean="0"/>
              <a:t>08/05/2023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490806-833E-4C23-AD2F-1B855FBFCB5A}" type="slidenum">
              <a:rPr lang="fr-FR" smtClean="0"/>
              <a:t>‹N°›</a:t>
            </a:fld>
            <a:endParaRPr lang="fr-FR"/>
          </a:p>
        </p:txBody>
      </p:sp>
    </p:spTree>
    <p:extLst>
      <p:ext uri="{BB962C8B-B14F-4D97-AF65-F5344CB8AC3E}">
        <p14:creationId xmlns:p14="http://schemas.microsoft.com/office/powerpoint/2010/main" val="143392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D61772C-22D7-4E5D-BB86-D4EACC703795}" type="datetime1">
              <a:rPr lang="fr-FR" smtClean="0"/>
              <a:t>08/05/2023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490806-833E-4C23-AD2F-1B855FBFCB5A}" type="slidenum">
              <a:rPr lang="fr-FR" smtClean="0"/>
              <a:t>‹N°›</a:t>
            </a:fld>
            <a:endParaRPr lang="fr-FR"/>
          </a:p>
        </p:txBody>
      </p:sp>
    </p:spTree>
    <p:extLst>
      <p:ext uri="{BB962C8B-B14F-4D97-AF65-F5344CB8AC3E}">
        <p14:creationId xmlns:p14="http://schemas.microsoft.com/office/powerpoint/2010/main" val="258922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3C51727-A1AE-4D0A-B137-5F4BB9A5F897}" type="datetime1">
              <a:rPr lang="fr-FR" smtClean="0"/>
              <a:t>08/05/2023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490806-833E-4C23-AD2F-1B855FBFCB5A}" type="slidenum">
              <a:rPr lang="fr-FR" smtClean="0"/>
              <a:t>‹N°›</a:t>
            </a:fld>
            <a:endParaRPr lang="fr-FR"/>
          </a:p>
        </p:txBody>
      </p:sp>
    </p:spTree>
    <p:extLst>
      <p:ext uri="{BB962C8B-B14F-4D97-AF65-F5344CB8AC3E}">
        <p14:creationId xmlns:p14="http://schemas.microsoft.com/office/powerpoint/2010/main" val="174832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6E4C0ED-654D-4154-9EFF-C9009545B7E1}" type="datetime1">
              <a:rPr lang="fr-FR" smtClean="0"/>
              <a:t>08/05/2023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490806-833E-4C23-AD2F-1B855FBFCB5A}" type="slidenum">
              <a:rPr lang="fr-FR" smtClean="0"/>
              <a:t>‹N°›</a:t>
            </a:fld>
            <a:endParaRPr lang="fr-FR"/>
          </a:p>
        </p:txBody>
      </p:sp>
    </p:spTree>
    <p:extLst>
      <p:ext uri="{BB962C8B-B14F-4D97-AF65-F5344CB8AC3E}">
        <p14:creationId xmlns:p14="http://schemas.microsoft.com/office/powerpoint/2010/main" val="262711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48B015C-6526-42CB-A966-580A4BD0BDD8}" type="datetime1">
              <a:rPr lang="fr-FR" smtClean="0"/>
              <a:t>08/05/2023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490806-833E-4C23-AD2F-1B855FBFCB5A}" type="slidenum">
              <a:rPr lang="fr-FR" smtClean="0"/>
              <a:t>‹N°›</a:t>
            </a:fld>
            <a:endParaRPr lang="fr-FR"/>
          </a:p>
        </p:txBody>
      </p:sp>
    </p:spTree>
    <p:extLst>
      <p:ext uri="{BB962C8B-B14F-4D97-AF65-F5344CB8AC3E}">
        <p14:creationId xmlns:p14="http://schemas.microsoft.com/office/powerpoint/2010/main" val="170582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A767195-B0D0-4A20-97CF-C5F230569DAD}" type="datetime1">
              <a:rPr lang="fr-FR" smtClean="0"/>
              <a:t>08/05/2023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490806-833E-4C23-AD2F-1B855FBFCB5A}" type="slidenum">
              <a:rPr lang="fr-FR" smtClean="0"/>
              <a:t>‹N°›</a:t>
            </a:fld>
            <a:endParaRPr lang="fr-FR"/>
          </a:p>
        </p:txBody>
      </p:sp>
    </p:spTree>
    <p:extLst>
      <p:ext uri="{BB962C8B-B14F-4D97-AF65-F5344CB8AC3E}">
        <p14:creationId xmlns:p14="http://schemas.microsoft.com/office/powerpoint/2010/main" val="410874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D7CD217-F8BB-46A0-9291-5212CA6A6C37}" type="datetime1">
              <a:rPr lang="fr-FR" smtClean="0"/>
              <a:t>08/05/2023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490806-833E-4C23-AD2F-1B855FBFCB5A}" type="slidenum">
              <a:rPr lang="fr-FR" smtClean="0"/>
              <a:t>‹N°›</a:t>
            </a:fld>
            <a:endParaRPr lang="fr-FR"/>
          </a:p>
        </p:txBody>
      </p:sp>
    </p:spTree>
    <p:extLst>
      <p:ext uri="{BB962C8B-B14F-4D97-AF65-F5344CB8AC3E}">
        <p14:creationId xmlns:p14="http://schemas.microsoft.com/office/powerpoint/2010/main" val="90777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520AB6-2B9E-4138-AFCB-50E8B0C53468}" type="datetime1">
              <a:rPr lang="fr-FR" smtClean="0"/>
              <a:t>08/05/2023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490806-833E-4C23-AD2F-1B855FBFCB5A}" type="slidenum">
              <a:rPr lang="fr-FR" smtClean="0"/>
              <a:t>‹N°›</a:t>
            </a:fld>
            <a:endParaRPr lang="fr-FR"/>
          </a:p>
        </p:txBody>
      </p:sp>
    </p:spTree>
    <p:extLst>
      <p:ext uri="{BB962C8B-B14F-4D97-AF65-F5344CB8AC3E}">
        <p14:creationId xmlns:p14="http://schemas.microsoft.com/office/powerpoint/2010/main" val="3001017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ED7F1FB-A4B9-4016-92E6-349706CC0485}" type="datetime1">
              <a:rPr lang="fr-FR" smtClean="0"/>
              <a:t>08/05/2023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490806-833E-4C23-AD2F-1B855FBFCB5A}" type="slidenum">
              <a:rPr lang="fr-FR" smtClean="0"/>
              <a:t>‹N°›</a:t>
            </a:fld>
            <a:endParaRPr lang="fr-FR"/>
          </a:p>
        </p:txBody>
      </p:sp>
    </p:spTree>
    <p:extLst>
      <p:ext uri="{BB962C8B-B14F-4D97-AF65-F5344CB8AC3E}">
        <p14:creationId xmlns:p14="http://schemas.microsoft.com/office/powerpoint/2010/main" val="282718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06A170-F110-4EE1-BC25-DD4D907F487B}" type="datetime1">
              <a:rPr lang="fr-FR" smtClean="0"/>
              <a:t>08/05/2023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490806-833E-4C23-AD2F-1B855FBFCB5A}" type="slidenum">
              <a:rPr lang="fr-FR" smtClean="0"/>
              <a:t>‹N°›</a:t>
            </a:fld>
            <a:endParaRPr lang="fr-FR"/>
          </a:p>
        </p:txBody>
      </p:sp>
    </p:spTree>
    <p:extLst>
      <p:ext uri="{BB962C8B-B14F-4D97-AF65-F5344CB8AC3E}">
        <p14:creationId xmlns:p14="http://schemas.microsoft.com/office/powerpoint/2010/main" val="91343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8000">
              <a:schemeClr val="accent1">
                <a:tint val="44500"/>
                <a:satMod val="160000"/>
                <a:lumMod val="35000"/>
                <a:lumOff val="65000"/>
                <a:alpha val="71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1D1AE-CAF5-475B-B758-58B7390DD333}" type="datetime1">
              <a:rPr lang="fr-FR" smtClean="0"/>
              <a:t>08/05/2023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90806-833E-4C23-AD2F-1B855FBFCB5A}" type="slidenum">
              <a:rPr lang="fr-FR" smtClean="0"/>
              <a:t>‹N°›</a:t>
            </a:fld>
            <a:endParaRPr lang="fr-FR"/>
          </a:p>
        </p:txBody>
      </p:sp>
    </p:spTree>
    <p:extLst>
      <p:ext uri="{BB962C8B-B14F-4D97-AF65-F5344CB8AC3E}">
        <p14:creationId xmlns:p14="http://schemas.microsoft.com/office/powerpoint/2010/main" val="2989208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481" y="5400874"/>
            <a:ext cx="837530" cy="1154038"/>
          </a:xfrm>
          <a:prstGeom prst="rect">
            <a:avLst/>
          </a:prstGeom>
        </p:spPr>
      </p:pic>
      <p:sp>
        <p:nvSpPr>
          <p:cNvPr id="3074" name="Rectangle 2"/>
          <p:cNvSpPr>
            <a:spLocks noGrp="1" noChangeArrowheads="1"/>
          </p:cNvSpPr>
          <p:nvPr>
            <p:ph type="ctrTitle"/>
          </p:nvPr>
        </p:nvSpPr>
        <p:spPr>
          <a:xfrm>
            <a:off x="251520" y="377250"/>
            <a:ext cx="8640960" cy="1863618"/>
          </a:xfrm>
        </p:spPr>
        <p:txBody>
          <a:bodyPr>
            <a:normAutofit fontScale="90000"/>
          </a:bodyPr>
          <a:lstStyle/>
          <a:p>
            <a:r>
              <a:rPr lang="fr-FR" sz="3200" dirty="0"/>
              <a:t>Qu'est-ce que l'animation ? </a:t>
            </a:r>
            <a:br>
              <a:rPr lang="fr-FR" sz="3200" dirty="0"/>
            </a:br>
            <a:r>
              <a:rPr lang="fr-FR" sz="3200" dirty="0"/>
              <a:t>Description d'un paysage complexe à partir d'une modélisation des fonctions de l'intervention sociale</a:t>
            </a:r>
            <a:endParaRPr lang="fr-FR" altLang="fr-FR" sz="2400" i="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1994" y="5400874"/>
            <a:ext cx="1810486" cy="115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bwMode="auto">
          <a:xfrm>
            <a:off x="791580" y="2708920"/>
            <a:ext cx="7560840" cy="17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fr-FR" altLang="fr-FR" sz="2400" b="1" kern="0" dirty="0">
                <a:solidFill>
                  <a:srgbClr val="000000"/>
                </a:solidFill>
              </a:rPr>
              <a:t>Christophe DANSAC</a:t>
            </a:r>
            <a:r>
              <a:rPr lang="fr-FR" altLang="fr-FR" sz="3200" b="1" kern="0" dirty="0">
                <a:solidFill>
                  <a:srgbClr val="000000"/>
                </a:solidFill>
              </a:rPr>
              <a:t> </a:t>
            </a:r>
            <a:br>
              <a:rPr lang="fr-FR" altLang="fr-FR" sz="3200" b="1" kern="0" dirty="0">
                <a:solidFill>
                  <a:srgbClr val="000000"/>
                </a:solidFill>
              </a:rPr>
            </a:br>
            <a:r>
              <a:rPr lang="fr-FR" altLang="fr-FR" sz="2000" kern="0" dirty="0">
                <a:solidFill>
                  <a:srgbClr val="000000"/>
                </a:solidFill>
              </a:rPr>
              <a:t>(enseignant-chercheur en Psychologie)</a:t>
            </a:r>
            <a:br>
              <a:rPr lang="fr-FR" altLang="fr-FR" sz="2400" kern="0" dirty="0">
                <a:solidFill>
                  <a:srgbClr val="000000"/>
                </a:solidFill>
              </a:rPr>
            </a:br>
            <a:br>
              <a:rPr lang="fr-FR" altLang="fr-FR" sz="1400" kern="0" dirty="0">
                <a:solidFill>
                  <a:srgbClr val="000000"/>
                </a:solidFill>
              </a:rPr>
            </a:br>
            <a:r>
              <a:rPr lang="fr-FR" altLang="fr-FR" sz="2400" i="1" kern="0" dirty="0">
                <a:solidFill>
                  <a:srgbClr val="000000"/>
                </a:solidFill>
              </a:rPr>
              <a:t>Équipe Organisations Non Orientées vers le Profit </a:t>
            </a:r>
            <a:br>
              <a:rPr lang="fr-FR" altLang="fr-FR" sz="2400" i="1" kern="0" dirty="0">
                <a:solidFill>
                  <a:srgbClr val="000000"/>
                </a:solidFill>
              </a:rPr>
            </a:br>
            <a:r>
              <a:rPr lang="fr-FR" altLang="fr-FR" sz="2400" i="1" kern="0" dirty="0">
                <a:solidFill>
                  <a:srgbClr val="000000"/>
                </a:solidFill>
              </a:rPr>
              <a:t>et Gouvernance ONOP-G (GRIP Figeac)</a:t>
            </a:r>
            <a:br>
              <a:rPr lang="fr-FR" altLang="fr-FR" sz="2400" i="1" kern="0" dirty="0">
                <a:solidFill>
                  <a:srgbClr val="000000"/>
                </a:solidFill>
              </a:rPr>
            </a:br>
            <a:r>
              <a:rPr lang="fr-FR" altLang="fr-FR" sz="2400" i="1" kern="0" dirty="0">
                <a:solidFill>
                  <a:srgbClr val="000000"/>
                </a:solidFill>
              </a:rPr>
              <a:t>IUT Toulouse 2 Figeac  </a:t>
            </a:r>
            <a:br>
              <a:rPr lang="fr-FR" altLang="fr-FR" sz="2400" i="1" kern="0" dirty="0">
                <a:solidFill>
                  <a:srgbClr val="000000"/>
                </a:solidFill>
              </a:rPr>
            </a:br>
            <a:endParaRPr lang="fr-FR" altLang="fr-FR" sz="2400" i="1" kern="0" dirty="0">
              <a:solidFill>
                <a:srgbClr val="000000"/>
              </a:solidFill>
            </a:endParaRPr>
          </a:p>
        </p:txBody>
      </p:sp>
      <p:sp>
        <p:nvSpPr>
          <p:cNvPr id="6" name="ZoneTexte 5"/>
          <p:cNvSpPr txBox="1"/>
          <p:nvPr/>
        </p:nvSpPr>
        <p:spPr>
          <a:xfrm>
            <a:off x="2015716" y="5013176"/>
            <a:ext cx="5112568" cy="1015663"/>
          </a:xfrm>
          <a:prstGeom prst="rect">
            <a:avLst/>
          </a:prstGeom>
          <a:noFill/>
        </p:spPr>
        <p:txBody>
          <a:bodyPr wrap="square" rtlCol="0">
            <a:spAutoFit/>
          </a:bodyPr>
          <a:lstStyle/>
          <a:p>
            <a:pPr algn="ctr"/>
            <a:r>
              <a:rPr lang="fr-FR" sz="2000" dirty="0">
                <a:solidFill>
                  <a:srgbClr val="0070C0"/>
                </a:solidFill>
              </a:rPr>
              <a:t>Enjeux et défis de l’animation communautaire au 21ème siècle</a:t>
            </a:r>
            <a:br>
              <a:rPr lang="fr-FR" sz="2000" dirty="0">
                <a:solidFill>
                  <a:srgbClr val="0070C0"/>
                </a:solidFill>
              </a:rPr>
            </a:br>
            <a:r>
              <a:rPr lang="fr-FR" sz="2000" dirty="0">
                <a:solidFill>
                  <a:srgbClr val="0070C0"/>
                </a:solidFill>
              </a:rPr>
              <a:t>Congrès de l’ESSIL, Lausanne, 5 mai 2023</a:t>
            </a:r>
          </a:p>
        </p:txBody>
      </p:sp>
    </p:spTree>
    <p:extLst>
      <p:ext uri="{BB962C8B-B14F-4D97-AF65-F5344CB8AC3E}">
        <p14:creationId xmlns:p14="http://schemas.microsoft.com/office/powerpoint/2010/main" val="1360938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6" name="ZoneTexte 5">
            <a:extLst>
              <a:ext uri="{FF2B5EF4-FFF2-40B4-BE49-F238E27FC236}">
                <a16:creationId xmlns:a16="http://schemas.microsoft.com/office/drawing/2014/main" id="{0F3AD692-FEB7-4E66-B86A-469F4FC102F3}"/>
              </a:ext>
            </a:extLst>
          </p:cNvPr>
          <p:cNvSpPr txBox="1"/>
          <p:nvPr/>
        </p:nvSpPr>
        <p:spPr>
          <a:xfrm>
            <a:off x="0" y="6474763"/>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7" name="Titre 1">
            <a:extLst>
              <a:ext uri="{FF2B5EF4-FFF2-40B4-BE49-F238E27FC236}">
                <a16:creationId xmlns:a16="http://schemas.microsoft.com/office/drawing/2014/main" id="{75DFF67B-CEC5-4197-84D7-CFEF2AE53EA0}"/>
              </a:ext>
            </a:extLst>
          </p:cNvPr>
          <p:cNvSpPr>
            <a:spLocks noGrp="1"/>
          </p:cNvSpPr>
          <p:nvPr>
            <p:ph type="title"/>
          </p:nvPr>
        </p:nvSpPr>
        <p:spPr>
          <a:xfrm>
            <a:off x="0" y="13905"/>
            <a:ext cx="8686800" cy="908040"/>
          </a:xfrm>
        </p:spPr>
        <p:txBody>
          <a:bodyPr>
            <a:normAutofit/>
          </a:bodyPr>
          <a:lstStyle/>
          <a:p>
            <a:pPr algn="l"/>
            <a:r>
              <a:rPr lang="fr-FR" sz="4000" b="1" dirty="0"/>
              <a:t>Le modèle MMCTP</a:t>
            </a:r>
          </a:p>
        </p:txBody>
      </p:sp>
      <p:sp>
        <p:nvSpPr>
          <p:cNvPr id="8" name="Espace réservé du numéro de diapositive 3">
            <a:extLst>
              <a:ext uri="{FF2B5EF4-FFF2-40B4-BE49-F238E27FC236}">
                <a16:creationId xmlns:a16="http://schemas.microsoft.com/office/drawing/2014/main" id="{B0EDD613-7CBB-4AEA-ACDE-F076F41AB840}"/>
              </a:ext>
            </a:extLst>
          </p:cNvPr>
          <p:cNvSpPr>
            <a:spLocks noGrp="1"/>
          </p:cNvSpPr>
          <p:nvPr>
            <p:ph type="sldNum" sz="quarter" idx="12"/>
          </p:nvPr>
        </p:nvSpPr>
        <p:spPr>
          <a:xfrm>
            <a:off x="6553200" y="6490354"/>
            <a:ext cx="2133600" cy="365125"/>
          </a:xfrm>
        </p:spPr>
        <p:txBody>
          <a:bodyPr/>
          <a:lstStyle/>
          <a:p>
            <a:fld id="{75490806-833E-4C23-AD2F-1B855FBFCB5A}" type="slidenum">
              <a:rPr lang="fr-FR" smtClean="0"/>
              <a:t>10</a:t>
            </a:fld>
            <a:endParaRPr lang="fr-FR" dirty="0"/>
          </a:p>
        </p:txBody>
      </p:sp>
      <p:pic>
        <p:nvPicPr>
          <p:cNvPr id="2" name="Image 1">
            <a:extLst>
              <a:ext uri="{FF2B5EF4-FFF2-40B4-BE49-F238E27FC236}">
                <a16:creationId xmlns:a16="http://schemas.microsoft.com/office/drawing/2014/main" id="{A2699989-92B7-460F-B9EF-9755096C1D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117" b="56721"/>
          <a:stretch/>
        </p:blipFill>
        <p:spPr>
          <a:xfrm>
            <a:off x="702000" y="1268760"/>
            <a:ext cx="7740000" cy="4154326"/>
          </a:xfrm>
          <a:prstGeom prst="rect">
            <a:avLst/>
          </a:prstGeom>
        </p:spPr>
      </p:pic>
      <p:pic>
        <p:nvPicPr>
          <p:cNvPr id="4" name="Image 3">
            <a:extLst>
              <a:ext uri="{FF2B5EF4-FFF2-40B4-BE49-F238E27FC236}">
                <a16:creationId xmlns:a16="http://schemas.microsoft.com/office/drawing/2014/main" id="{DEC21712-5164-4FD3-B7C2-99C662B4F7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9872" y="5423086"/>
            <a:ext cx="1944216" cy="1421795"/>
          </a:xfrm>
          <a:prstGeom prst="rect">
            <a:avLst/>
          </a:prstGeom>
        </p:spPr>
      </p:pic>
      <p:sp>
        <p:nvSpPr>
          <p:cNvPr id="5" name="Rectangle 4">
            <a:extLst>
              <a:ext uri="{FF2B5EF4-FFF2-40B4-BE49-F238E27FC236}">
                <a16:creationId xmlns:a16="http://schemas.microsoft.com/office/drawing/2014/main" id="{49BCC456-F539-4FD4-A8B7-50673B99FBBE}"/>
              </a:ext>
            </a:extLst>
          </p:cNvPr>
          <p:cNvSpPr/>
          <p:nvPr/>
        </p:nvSpPr>
        <p:spPr>
          <a:xfrm>
            <a:off x="702000" y="1844824"/>
            <a:ext cx="7686424" cy="17281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5427D039-5670-430F-9629-B8152324843E}"/>
              </a:ext>
            </a:extLst>
          </p:cNvPr>
          <p:cNvSpPr/>
          <p:nvPr/>
        </p:nvSpPr>
        <p:spPr>
          <a:xfrm>
            <a:off x="4211960" y="5423086"/>
            <a:ext cx="864096" cy="3468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5D9C19C2-C79D-4823-8500-E3D3DB899284}"/>
              </a:ext>
            </a:extLst>
          </p:cNvPr>
          <p:cNvSpPr/>
          <p:nvPr/>
        </p:nvSpPr>
        <p:spPr>
          <a:xfrm rot="3988194">
            <a:off x="4788024" y="5775517"/>
            <a:ext cx="864096" cy="3468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EC2E8227-530B-40E2-ABC8-041119C29005}"/>
              </a:ext>
            </a:extLst>
          </p:cNvPr>
          <p:cNvSpPr/>
          <p:nvPr/>
        </p:nvSpPr>
        <p:spPr>
          <a:xfrm>
            <a:off x="702000" y="3573016"/>
            <a:ext cx="7686424" cy="185007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503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5" name="ZoneTexte 4">
            <a:extLst>
              <a:ext uri="{FF2B5EF4-FFF2-40B4-BE49-F238E27FC236}">
                <a16:creationId xmlns:a16="http://schemas.microsoft.com/office/drawing/2014/main" id="{AE9E19C1-6FB6-47A7-BBF2-4E104FD61A46}"/>
              </a:ext>
            </a:extLst>
          </p:cNvPr>
          <p:cNvSpPr txBox="1"/>
          <p:nvPr/>
        </p:nvSpPr>
        <p:spPr>
          <a:xfrm>
            <a:off x="0" y="6480051"/>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8" name="Titre 1">
            <a:extLst>
              <a:ext uri="{FF2B5EF4-FFF2-40B4-BE49-F238E27FC236}">
                <a16:creationId xmlns:a16="http://schemas.microsoft.com/office/drawing/2014/main" id="{9813A0C4-48FE-49D9-A72F-71938B9B6A0A}"/>
              </a:ext>
            </a:extLst>
          </p:cNvPr>
          <p:cNvSpPr>
            <a:spLocks noGrp="1"/>
          </p:cNvSpPr>
          <p:nvPr>
            <p:ph type="title"/>
          </p:nvPr>
        </p:nvSpPr>
        <p:spPr>
          <a:xfrm>
            <a:off x="0" y="13905"/>
            <a:ext cx="8686800" cy="908040"/>
          </a:xfrm>
        </p:spPr>
        <p:txBody>
          <a:bodyPr>
            <a:normAutofit/>
          </a:bodyPr>
          <a:lstStyle/>
          <a:p>
            <a:pPr algn="l"/>
            <a:r>
              <a:rPr lang="fr-FR" sz="4000" b="1" dirty="0"/>
              <a:t>Le modèle MMCTP</a:t>
            </a:r>
          </a:p>
        </p:txBody>
      </p:sp>
      <p:sp>
        <p:nvSpPr>
          <p:cNvPr id="9" name="Espace réservé du numéro de diapositive 3">
            <a:extLst>
              <a:ext uri="{FF2B5EF4-FFF2-40B4-BE49-F238E27FC236}">
                <a16:creationId xmlns:a16="http://schemas.microsoft.com/office/drawing/2014/main" id="{5E01538C-93AB-47E6-9E35-A9DE05158CBB}"/>
              </a:ext>
            </a:extLst>
          </p:cNvPr>
          <p:cNvSpPr>
            <a:spLocks noGrp="1"/>
          </p:cNvSpPr>
          <p:nvPr>
            <p:ph type="sldNum" sz="quarter" idx="12"/>
          </p:nvPr>
        </p:nvSpPr>
        <p:spPr>
          <a:xfrm>
            <a:off x="6553200" y="6490354"/>
            <a:ext cx="2133600" cy="365125"/>
          </a:xfrm>
        </p:spPr>
        <p:txBody>
          <a:bodyPr/>
          <a:lstStyle/>
          <a:p>
            <a:fld id="{75490806-833E-4C23-AD2F-1B855FBFCB5A}" type="slidenum">
              <a:rPr lang="fr-FR" smtClean="0"/>
              <a:t>11</a:t>
            </a:fld>
            <a:endParaRPr lang="fr-FR" dirty="0"/>
          </a:p>
        </p:txBody>
      </p:sp>
      <p:pic>
        <p:nvPicPr>
          <p:cNvPr id="10" name="Image 9">
            <a:extLst>
              <a:ext uri="{FF2B5EF4-FFF2-40B4-BE49-F238E27FC236}">
                <a16:creationId xmlns:a16="http://schemas.microsoft.com/office/drawing/2014/main" id="{B5C6CAA8-A0A1-4B0F-81B3-B2B02AF039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2813" r="1053" b="3373"/>
          <a:stretch/>
        </p:blipFill>
        <p:spPr>
          <a:xfrm>
            <a:off x="702000" y="1327989"/>
            <a:ext cx="7740000" cy="5162365"/>
          </a:xfrm>
          <a:prstGeom prst="rect">
            <a:avLst/>
          </a:prstGeom>
        </p:spPr>
      </p:pic>
      <p:sp>
        <p:nvSpPr>
          <p:cNvPr id="13" name="Rectangle 12">
            <a:extLst>
              <a:ext uri="{FF2B5EF4-FFF2-40B4-BE49-F238E27FC236}">
                <a16:creationId xmlns:a16="http://schemas.microsoft.com/office/drawing/2014/main" id="{F0E67339-025A-4DF8-BF52-58FEA521F4F1}"/>
              </a:ext>
            </a:extLst>
          </p:cNvPr>
          <p:cNvSpPr/>
          <p:nvPr/>
        </p:nvSpPr>
        <p:spPr>
          <a:xfrm>
            <a:off x="686649" y="1300027"/>
            <a:ext cx="7686424" cy="17281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B3F6C0D4-56CD-4E54-8134-A8F9014AFE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18215"/>
            <a:ext cx="1944216" cy="1421795"/>
          </a:xfrm>
          <a:prstGeom prst="rect">
            <a:avLst/>
          </a:prstGeom>
        </p:spPr>
      </p:pic>
      <p:sp>
        <p:nvSpPr>
          <p:cNvPr id="12" name="Ellipse 11">
            <a:extLst>
              <a:ext uri="{FF2B5EF4-FFF2-40B4-BE49-F238E27FC236}">
                <a16:creationId xmlns:a16="http://schemas.microsoft.com/office/drawing/2014/main" id="{643711D8-7258-44E6-9967-0393969F909D}"/>
              </a:ext>
            </a:extLst>
          </p:cNvPr>
          <p:cNvSpPr/>
          <p:nvPr/>
        </p:nvSpPr>
        <p:spPr>
          <a:xfrm rot="20294037">
            <a:off x="6101060" y="1061374"/>
            <a:ext cx="864096" cy="3468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017232AC-9BD2-404D-A624-9086A45F6E37}"/>
              </a:ext>
            </a:extLst>
          </p:cNvPr>
          <p:cNvSpPr/>
          <p:nvPr/>
        </p:nvSpPr>
        <p:spPr>
          <a:xfrm>
            <a:off x="702000" y="2997008"/>
            <a:ext cx="7686424" cy="180014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1672025B-BA93-4F66-99F0-5B0299456F37}"/>
              </a:ext>
            </a:extLst>
          </p:cNvPr>
          <p:cNvSpPr/>
          <p:nvPr/>
        </p:nvSpPr>
        <p:spPr>
          <a:xfrm rot="1951755">
            <a:off x="5368492" y="1021046"/>
            <a:ext cx="864096" cy="3468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8D5CC676-E4AD-4956-9BFE-BF0D0AE38A6B}"/>
              </a:ext>
            </a:extLst>
          </p:cNvPr>
          <p:cNvSpPr/>
          <p:nvPr/>
        </p:nvSpPr>
        <p:spPr>
          <a:xfrm>
            <a:off x="702000" y="4657901"/>
            <a:ext cx="7686424" cy="180014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1A7E7A5E-B1A3-4953-AEC1-1DFC9191948D}"/>
              </a:ext>
            </a:extLst>
          </p:cNvPr>
          <p:cNvSpPr/>
          <p:nvPr/>
        </p:nvSpPr>
        <p:spPr>
          <a:xfrm rot="6335701">
            <a:off x="5154843" y="377100"/>
            <a:ext cx="864096" cy="3468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225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5394" y="239618"/>
            <a:ext cx="1129789" cy="26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Sens</a:t>
            </a:r>
          </a:p>
        </p:txBody>
      </p:sp>
      <p:sp>
        <p:nvSpPr>
          <p:cNvPr id="31" name="Rectangle 30"/>
          <p:cNvSpPr/>
          <p:nvPr/>
        </p:nvSpPr>
        <p:spPr>
          <a:xfrm rot="4387033">
            <a:off x="7240055" y="2064017"/>
            <a:ext cx="1129789" cy="26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Lien</a:t>
            </a:r>
          </a:p>
        </p:txBody>
      </p:sp>
      <p:sp>
        <p:nvSpPr>
          <p:cNvPr id="42" name="Rectangle 41"/>
          <p:cNvSpPr/>
          <p:nvPr/>
        </p:nvSpPr>
        <p:spPr>
          <a:xfrm rot="20186167">
            <a:off x="6040756" y="5538753"/>
            <a:ext cx="1129789" cy="26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Soi</a:t>
            </a:r>
          </a:p>
        </p:txBody>
      </p:sp>
      <p:sp>
        <p:nvSpPr>
          <p:cNvPr id="43" name="Rectangle 42"/>
          <p:cNvSpPr/>
          <p:nvPr/>
        </p:nvSpPr>
        <p:spPr>
          <a:xfrm rot="17214004">
            <a:off x="1547763" y="2129057"/>
            <a:ext cx="1414494" cy="296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Compétence</a:t>
            </a:r>
            <a:endParaRPr lang="fr-FR" sz="1400" dirty="0"/>
          </a:p>
        </p:txBody>
      </p:sp>
      <p:sp>
        <p:nvSpPr>
          <p:cNvPr id="44" name="Rectangle 43"/>
          <p:cNvSpPr/>
          <p:nvPr/>
        </p:nvSpPr>
        <p:spPr>
          <a:xfrm rot="2169367">
            <a:off x="2699070" y="5418105"/>
            <a:ext cx="1129789" cy="26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Outils</a:t>
            </a:r>
          </a:p>
        </p:txBody>
      </p:sp>
      <p:sp>
        <p:nvSpPr>
          <p:cNvPr id="49" name="Rectangle 48"/>
          <p:cNvSpPr/>
          <p:nvPr/>
        </p:nvSpPr>
        <p:spPr>
          <a:xfrm rot="16200000">
            <a:off x="227450" y="3044345"/>
            <a:ext cx="1509814" cy="298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Participation</a:t>
            </a:r>
          </a:p>
        </p:txBody>
      </p:sp>
      <p:grpSp>
        <p:nvGrpSpPr>
          <p:cNvPr id="9" name="Groupe 8"/>
          <p:cNvGrpSpPr/>
          <p:nvPr/>
        </p:nvGrpSpPr>
        <p:grpSpPr>
          <a:xfrm>
            <a:off x="2497429" y="592143"/>
            <a:ext cx="5128507" cy="4933524"/>
            <a:chOff x="2197632" y="1151235"/>
            <a:chExt cx="5514411" cy="5304756"/>
          </a:xfrm>
        </p:grpSpPr>
        <p:grpSp>
          <p:nvGrpSpPr>
            <p:cNvPr id="3" name="Groupe 2"/>
            <p:cNvGrpSpPr/>
            <p:nvPr/>
          </p:nvGrpSpPr>
          <p:grpSpPr>
            <a:xfrm>
              <a:off x="2197632" y="1151235"/>
              <a:ext cx="5514411" cy="5304756"/>
              <a:chOff x="1577869" y="404664"/>
              <a:chExt cx="6149697" cy="5915889"/>
            </a:xfrm>
          </p:grpSpPr>
          <p:cxnSp>
            <p:nvCxnSpPr>
              <p:cNvPr id="11" name="Connecteur droit 10"/>
              <p:cNvCxnSpPr/>
              <p:nvPr/>
            </p:nvCxnSpPr>
            <p:spPr>
              <a:xfrm>
                <a:off x="4666893" y="1373746"/>
                <a:ext cx="0" cy="2151856"/>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578665"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4666893"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4666893"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376297"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3226733" y="1047702"/>
                <a:ext cx="2880320" cy="369332"/>
              </a:xfrm>
              <a:prstGeom prst="rect">
                <a:avLst/>
              </a:prstGeom>
              <a:noFill/>
            </p:spPr>
            <p:txBody>
              <a:bodyPr wrap="square" rtlCol="0">
                <a:spAutoFit/>
              </a:bodyPr>
              <a:lstStyle/>
              <a:p>
                <a:pPr algn="ctr"/>
                <a:r>
                  <a:rPr lang="fr-FR" dirty="0">
                    <a:solidFill>
                      <a:srgbClr val="000000"/>
                    </a:solidFill>
                  </a:rPr>
                  <a:t>Militant</a:t>
                </a:r>
              </a:p>
            </p:txBody>
          </p:sp>
          <p:sp>
            <p:nvSpPr>
              <p:cNvPr id="33" name="ZoneTexte 32"/>
              <p:cNvSpPr txBox="1"/>
              <p:nvPr/>
            </p:nvSpPr>
            <p:spPr>
              <a:xfrm rot="4380000">
                <a:off x="5476211" y="2581763"/>
                <a:ext cx="2880320" cy="411881"/>
              </a:xfrm>
              <a:prstGeom prst="rect">
                <a:avLst/>
              </a:prstGeom>
              <a:noFill/>
            </p:spPr>
            <p:txBody>
              <a:bodyPr wrap="square" rtlCol="0">
                <a:spAutoFit/>
              </a:bodyPr>
              <a:lstStyle/>
              <a:p>
                <a:pPr algn="ctr"/>
                <a:r>
                  <a:rPr lang="fr-FR" dirty="0">
                    <a:solidFill>
                      <a:srgbClr val="000000"/>
                    </a:solidFill>
                  </a:rPr>
                  <a:t>Médiateur</a:t>
                </a:r>
              </a:p>
            </p:txBody>
          </p:sp>
          <p:sp>
            <p:nvSpPr>
              <p:cNvPr id="34" name="ZoneTexte 33"/>
              <p:cNvSpPr txBox="1"/>
              <p:nvPr/>
            </p:nvSpPr>
            <p:spPr>
              <a:xfrm rot="20100000">
                <a:off x="4626795" y="5296171"/>
                <a:ext cx="2880319" cy="411881"/>
              </a:xfrm>
              <a:prstGeom prst="rect">
                <a:avLst/>
              </a:prstGeom>
              <a:noFill/>
            </p:spPr>
            <p:txBody>
              <a:bodyPr wrap="square" rtlCol="0">
                <a:spAutoFit/>
              </a:bodyPr>
              <a:lstStyle/>
              <a:p>
                <a:pPr algn="ctr"/>
                <a:r>
                  <a:rPr lang="fr-FR" dirty="0">
                    <a:solidFill>
                      <a:srgbClr val="000000"/>
                    </a:solidFill>
                  </a:rPr>
                  <a:t>Clinicien</a:t>
                </a:r>
              </a:p>
            </p:txBody>
          </p:sp>
          <p:sp>
            <p:nvSpPr>
              <p:cNvPr id="35" name="ZoneTexte 34"/>
              <p:cNvSpPr txBox="1"/>
              <p:nvPr/>
            </p:nvSpPr>
            <p:spPr>
              <a:xfrm rot="2100000">
                <a:off x="1786573" y="5296171"/>
                <a:ext cx="2880319" cy="411881"/>
              </a:xfrm>
              <a:prstGeom prst="rect">
                <a:avLst/>
              </a:prstGeom>
              <a:noFill/>
            </p:spPr>
            <p:txBody>
              <a:bodyPr wrap="square" rtlCol="0">
                <a:spAutoFit/>
              </a:bodyPr>
              <a:lstStyle/>
              <a:p>
                <a:pPr algn="ctr"/>
                <a:r>
                  <a:rPr lang="fr-FR" dirty="0">
                    <a:solidFill>
                      <a:srgbClr val="000000"/>
                    </a:solidFill>
                  </a:rPr>
                  <a:t>Technicien</a:t>
                </a:r>
              </a:p>
            </p:txBody>
          </p:sp>
          <p:sp>
            <p:nvSpPr>
              <p:cNvPr id="36" name="ZoneTexte 35"/>
              <p:cNvSpPr txBox="1"/>
              <p:nvPr/>
            </p:nvSpPr>
            <p:spPr>
              <a:xfrm rot="17160000">
                <a:off x="962111" y="2581763"/>
                <a:ext cx="2880320" cy="411881"/>
              </a:xfrm>
              <a:prstGeom prst="rect">
                <a:avLst/>
              </a:prstGeom>
              <a:noFill/>
            </p:spPr>
            <p:txBody>
              <a:bodyPr wrap="square" rtlCol="0">
                <a:spAutoFit/>
              </a:bodyPr>
              <a:lstStyle/>
              <a:p>
                <a:pPr algn="ctr"/>
                <a:r>
                  <a:rPr lang="fr-FR" dirty="0">
                    <a:solidFill>
                      <a:srgbClr val="000000"/>
                    </a:solidFill>
                  </a:rPr>
                  <a:t>Pédagogue</a:t>
                </a:r>
              </a:p>
            </p:txBody>
          </p:sp>
          <p:sp>
            <p:nvSpPr>
              <p:cNvPr id="21" name="ZoneTexte 20"/>
              <p:cNvSpPr txBox="1"/>
              <p:nvPr/>
            </p:nvSpPr>
            <p:spPr>
              <a:xfrm rot="16200000">
                <a:off x="3015353" y="2672528"/>
                <a:ext cx="2880320" cy="369332"/>
              </a:xfrm>
              <a:prstGeom prst="rect">
                <a:avLst/>
              </a:prstGeom>
              <a:noFill/>
            </p:spPr>
            <p:txBody>
              <a:bodyPr wrap="square" rtlCol="0">
                <a:spAutoFit/>
              </a:bodyPr>
              <a:lstStyle/>
              <a:p>
                <a:pPr algn="r"/>
                <a:r>
                  <a:rPr lang="fr-FR" i="1" dirty="0">
                    <a:solidFill>
                      <a:srgbClr val="000000"/>
                    </a:solidFill>
                  </a:rPr>
                  <a:t>Élucidation</a:t>
                </a:r>
              </a:p>
            </p:txBody>
          </p:sp>
          <p:sp>
            <p:nvSpPr>
              <p:cNvPr id="23" name="ZoneTexte 22"/>
              <p:cNvSpPr txBox="1"/>
              <p:nvPr/>
            </p:nvSpPr>
            <p:spPr>
              <a:xfrm rot="988332">
                <a:off x="2581436" y="2924620"/>
                <a:ext cx="2880320" cy="369332"/>
              </a:xfrm>
              <a:prstGeom prst="rect">
                <a:avLst/>
              </a:prstGeom>
              <a:noFill/>
            </p:spPr>
            <p:txBody>
              <a:bodyPr wrap="square" rtlCol="0">
                <a:spAutoFit/>
              </a:bodyPr>
              <a:lstStyle/>
              <a:p>
                <a:r>
                  <a:rPr lang="fr-FR" i="1" dirty="0">
                    <a:solidFill>
                      <a:srgbClr val="000000"/>
                    </a:solidFill>
                  </a:rPr>
                  <a:t>Transmission</a:t>
                </a:r>
              </a:p>
            </p:txBody>
          </p:sp>
          <p:sp>
            <p:nvSpPr>
              <p:cNvPr id="24" name="ZoneTexte 23"/>
              <p:cNvSpPr txBox="1"/>
              <p:nvPr/>
            </p:nvSpPr>
            <p:spPr>
              <a:xfrm rot="18329048">
                <a:off x="2958648" y="4254554"/>
                <a:ext cx="1659902" cy="442874"/>
              </a:xfrm>
              <a:prstGeom prst="rect">
                <a:avLst/>
              </a:prstGeom>
              <a:noFill/>
            </p:spPr>
            <p:txBody>
              <a:bodyPr wrap="square" rtlCol="0">
                <a:spAutoFit/>
              </a:bodyPr>
              <a:lstStyle/>
              <a:p>
                <a:r>
                  <a:rPr lang="fr-FR" i="1" dirty="0">
                    <a:solidFill>
                      <a:srgbClr val="000000"/>
                    </a:solidFill>
                  </a:rPr>
                  <a:t>Production</a:t>
                </a:r>
              </a:p>
            </p:txBody>
          </p:sp>
          <p:sp>
            <p:nvSpPr>
              <p:cNvPr id="25" name="ZoneTexte 24"/>
              <p:cNvSpPr txBox="1"/>
              <p:nvPr/>
            </p:nvSpPr>
            <p:spPr>
              <a:xfrm rot="3282348">
                <a:off x="3871499" y="3880395"/>
                <a:ext cx="2880320" cy="377557"/>
              </a:xfrm>
              <a:prstGeom prst="rect">
                <a:avLst/>
              </a:prstGeom>
              <a:noFill/>
            </p:spPr>
            <p:txBody>
              <a:bodyPr wrap="square" rtlCol="0">
                <a:spAutoFit/>
              </a:bodyPr>
              <a:lstStyle/>
              <a:p>
                <a:pPr algn="r"/>
                <a:r>
                  <a:rPr lang="fr-FR" sz="1600" i="1" dirty="0">
                    <a:solidFill>
                      <a:srgbClr val="000000"/>
                    </a:solidFill>
                  </a:rPr>
                  <a:t>Accompagnement</a:t>
                </a:r>
              </a:p>
            </p:txBody>
          </p:sp>
          <p:sp>
            <p:nvSpPr>
              <p:cNvPr id="26" name="ZoneTexte 25"/>
              <p:cNvSpPr txBox="1"/>
              <p:nvPr/>
            </p:nvSpPr>
            <p:spPr>
              <a:xfrm rot="20580000">
                <a:off x="3871497" y="2940921"/>
                <a:ext cx="2880320" cy="369332"/>
              </a:xfrm>
              <a:prstGeom prst="rect">
                <a:avLst/>
              </a:prstGeom>
              <a:noFill/>
            </p:spPr>
            <p:txBody>
              <a:bodyPr wrap="square" rtlCol="0">
                <a:spAutoFit/>
              </a:bodyPr>
              <a:lstStyle/>
              <a:p>
                <a:pPr algn="r"/>
                <a:r>
                  <a:rPr lang="fr-FR" i="1" dirty="0">
                    <a:solidFill>
                      <a:srgbClr val="000000"/>
                    </a:solidFill>
                  </a:rPr>
                  <a:t>Facilitation</a:t>
                </a:r>
              </a:p>
            </p:txBody>
          </p:sp>
          <p:sp>
            <p:nvSpPr>
              <p:cNvPr id="2" name="Ellipse 1"/>
              <p:cNvSpPr/>
              <p:nvPr/>
            </p:nvSpPr>
            <p:spPr>
              <a:xfrm>
                <a:off x="3514765" y="404664"/>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fr-FR" dirty="0">
                    <a:solidFill>
                      <a:srgbClr val="000000"/>
                    </a:solidFill>
                    <a:latin typeface="Calibri" panose="020F0502020204030204" pitchFamily="34" charset="0"/>
                    <a:cs typeface="Calibri" panose="020F0502020204030204" pitchFamily="34" charset="0"/>
                  </a:rPr>
                  <a:t>CONVAINCRE</a:t>
                </a:r>
              </a:p>
            </p:txBody>
          </p:sp>
          <p:sp>
            <p:nvSpPr>
              <p:cNvPr id="27" name="Ellipse 26"/>
              <p:cNvSpPr/>
              <p:nvPr/>
            </p:nvSpPr>
            <p:spPr>
              <a:xfrm rot="2100000">
                <a:off x="1717340" y="5548209"/>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wrap="none" lIns="36000" rIns="36000" rtlCol="0" anchor="ctr"/>
              <a:lstStyle/>
              <a:p>
                <a:pPr algn="ctr"/>
                <a:r>
                  <a:rPr lang="fr-FR" dirty="0">
                    <a:solidFill>
                      <a:srgbClr val="000000"/>
                    </a:solidFill>
                    <a:latin typeface="Calibri" panose="020F0502020204030204" pitchFamily="34" charset="0"/>
                    <a:cs typeface="Calibri" panose="020F0502020204030204" pitchFamily="34" charset="0"/>
                  </a:rPr>
                  <a:t>OPÉRATIONNALISER</a:t>
                </a:r>
              </a:p>
            </p:txBody>
          </p:sp>
          <p:sp>
            <p:nvSpPr>
              <p:cNvPr id="28" name="Ellipse 27"/>
              <p:cNvSpPr/>
              <p:nvPr/>
            </p:nvSpPr>
            <p:spPr>
              <a:xfrm rot="20100000">
                <a:off x="5135060" y="5677515"/>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fr-FR" dirty="0">
                    <a:solidFill>
                      <a:srgbClr val="000000"/>
                    </a:solidFill>
                  </a:rPr>
                  <a:t>PROMOUVOIR</a:t>
                </a:r>
              </a:p>
            </p:txBody>
          </p:sp>
          <p:sp>
            <p:nvSpPr>
              <p:cNvPr id="29" name="Ellipse 28"/>
              <p:cNvSpPr/>
              <p:nvPr/>
            </p:nvSpPr>
            <p:spPr>
              <a:xfrm rot="4380000">
                <a:off x="6253919" y="2258500"/>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000000"/>
                    </a:solidFill>
                  </a:rPr>
                  <a:t>RELIER</a:t>
                </a:r>
              </a:p>
            </p:txBody>
          </p:sp>
          <p:sp>
            <p:nvSpPr>
              <p:cNvPr id="30" name="Ellipse 29"/>
              <p:cNvSpPr/>
              <p:nvPr/>
            </p:nvSpPr>
            <p:spPr>
              <a:xfrm rot="17160000">
                <a:off x="747260" y="2246896"/>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000000"/>
                    </a:solidFill>
                  </a:rPr>
                  <a:t>FORMER</a:t>
                </a:r>
              </a:p>
            </p:txBody>
          </p:sp>
        </p:grpSp>
        <p:sp>
          <p:nvSpPr>
            <p:cNvPr id="37" name="ZoneTexte 36"/>
            <p:cNvSpPr txBox="1"/>
            <p:nvPr/>
          </p:nvSpPr>
          <p:spPr>
            <a:xfrm rot="18329048">
              <a:off x="3365971" y="4497661"/>
              <a:ext cx="2582772" cy="307777"/>
            </a:xfrm>
            <a:prstGeom prst="rect">
              <a:avLst/>
            </a:prstGeom>
            <a:noFill/>
          </p:spPr>
          <p:txBody>
            <a:bodyPr wrap="square" rtlCol="0">
              <a:spAutoFit/>
            </a:bodyPr>
            <a:lstStyle/>
            <a:p>
              <a:r>
                <a:rPr lang="fr-FR" sz="1400" dirty="0">
                  <a:solidFill>
                    <a:srgbClr val="C00000"/>
                  </a:solidFill>
                </a:rPr>
                <a:t>Méthodes, procédures</a:t>
              </a:r>
            </a:p>
          </p:txBody>
        </p:sp>
        <p:sp>
          <p:nvSpPr>
            <p:cNvPr id="38" name="ZoneTexte 37"/>
            <p:cNvSpPr txBox="1"/>
            <p:nvPr/>
          </p:nvSpPr>
          <p:spPr>
            <a:xfrm rot="988332">
              <a:off x="3008839" y="3794361"/>
              <a:ext cx="2582772" cy="307777"/>
            </a:xfrm>
            <a:prstGeom prst="rect">
              <a:avLst/>
            </a:prstGeom>
            <a:noFill/>
          </p:spPr>
          <p:txBody>
            <a:bodyPr wrap="square" rtlCol="0">
              <a:spAutoFit/>
            </a:bodyPr>
            <a:lstStyle/>
            <a:p>
              <a:r>
                <a:rPr lang="fr-FR" sz="1400" dirty="0">
                  <a:solidFill>
                    <a:srgbClr val="C00000"/>
                  </a:solidFill>
                </a:rPr>
                <a:t>Savoirs, savoir-faire</a:t>
              </a:r>
              <a:endParaRPr lang="fr-FR" dirty="0">
                <a:solidFill>
                  <a:srgbClr val="C00000"/>
                </a:solidFill>
              </a:endParaRPr>
            </a:p>
          </p:txBody>
        </p:sp>
        <p:sp>
          <p:nvSpPr>
            <p:cNvPr id="39" name="ZoneTexte 38"/>
            <p:cNvSpPr txBox="1"/>
            <p:nvPr/>
          </p:nvSpPr>
          <p:spPr>
            <a:xfrm rot="16200000">
              <a:off x="3837046" y="3184642"/>
              <a:ext cx="2582772" cy="307777"/>
            </a:xfrm>
            <a:prstGeom prst="rect">
              <a:avLst/>
            </a:prstGeom>
            <a:noFill/>
          </p:spPr>
          <p:txBody>
            <a:bodyPr wrap="square" rtlCol="0">
              <a:spAutoFit/>
            </a:bodyPr>
            <a:lstStyle/>
            <a:p>
              <a:pPr algn="r"/>
              <a:r>
                <a:rPr lang="fr-FR" sz="1400" dirty="0">
                  <a:solidFill>
                    <a:srgbClr val="C00000"/>
                  </a:solidFill>
                </a:rPr>
                <a:t>Opinions, Idéologies</a:t>
              </a:r>
              <a:endParaRPr lang="fr-FR" dirty="0">
                <a:solidFill>
                  <a:srgbClr val="C00000"/>
                </a:solidFill>
              </a:endParaRPr>
            </a:p>
          </p:txBody>
        </p:sp>
        <p:sp>
          <p:nvSpPr>
            <p:cNvPr id="40" name="ZoneTexte 39"/>
            <p:cNvSpPr txBox="1"/>
            <p:nvPr/>
          </p:nvSpPr>
          <p:spPr>
            <a:xfrm rot="20580000">
              <a:off x="4356009" y="3794360"/>
              <a:ext cx="2582772" cy="307777"/>
            </a:xfrm>
            <a:prstGeom prst="rect">
              <a:avLst/>
            </a:prstGeom>
            <a:noFill/>
          </p:spPr>
          <p:txBody>
            <a:bodyPr wrap="square" rtlCol="0">
              <a:spAutoFit/>
            </a:bodyPr>
            <a:lstStyle/>
            <a:p>
              <a:pPr algn="r"/>
              <a:r>
                <a:rPr lang="fr-FR" sz="1400" dirty="0">
                  <a:solidFill>
                    <a:srgbClr val="C00000"/>
                  </a:solidFill>
                </a:rPr>
                <a:t>Contacts, Relations</a:t>
              </a:r>
              <a:endParaRPr lang="fr-FR" dirty="0">
                <a:solidFill>
                  <a:srgbClr val="C00000"/>
                </a:solidFill>
              </a:endParaRPr>
            </a:p>
          </p:txBody>
        </p:sp>
        <p:sp>
          <p:nvSpPr>
            <p:cNvPr id="41" name="ZoneTexte 40"/>
            <p:cNvSpPr txBox="1"/>
            <p:nvPr/>
          </p:nvSpPr>
          <p:spPr>
            <a:xfrm rot="3282348">
              <a:off x="4008084" y="4494398"/>
              <a:ext cx="2582772" cy="307777"/>
            </a:xfrm>
            <a:prstGeom prst="rect">
              <a:avLst/>
            </a:prstGeom>
            <a:noFill/>
          </p:spPr>
          <p:txBody>
            <a:bodyPr wrap="square" rtlCol="0">
              <a:spAutoFit/>
            </a:bodyPr>
            <a:lstStyle/>
            <a:p>
              <a:pPr algn="r"/>
              <a:r>
                <a:rPr lang="fr-FR" sz="1400" dirty="0">
                  <a:solidFill>
                    <a:srgbClr val="C00000"/>
                  </a:solidFill>
                </a:rPr>
                <a:t>Manques, difficultés</a:t>
              </a:r>
            </a:p>
          </p:txBody>
        </p:sp>
      </p:grpSp>
      <p:sp>
        <p:nvSpPr>
          <p:cNvPr id="6" name="Rectangle 5"/>
          <p:cNvSpPr/>
          <p:nvPr/>
        </p:nvSpPr>
        <p:spPr>
          <a:xfrm>
            <a:off x="129970" y="239619"/>
            <a:ext cx="594090" cy="578167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solidFill>
                  <a:schemeClr val="tx1"/>
                </a:solidFill>
              </a:rPr>
              <a:t>FAIRE POUR  -&gt;  FAIRE AVEC  -&gt;  FAIRE FAIRE</a:t>
            </a:r>
          </a:p>
        </p:txBody>
      </p:sp>
      <p:pic>
        <p:nvPicPr>
          <p:cNvPr id="50" name="Imag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46" name="ZoneTexte 45">
            <a:extLst>
              <a:ext uri="{FF2B5EF4-FFF2-40B4-BE49-F238E27FC236}">
                <a16:creationId xmlns:a16="http://schemas.microsoft.com/office/drawing/2014/main" id="{C1F09456-1792-467A-88B7-525F4F4EC39F}"/>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45" name="Espace réservé du numéro de diapositive 3">
            <a:extLst>
              <a:ext uri="{FF2B5EF4-FFF2-40B4-BE49-F238E27FC236}">
                <a16:creationId xmlns:a16="http://schemas.microsoft.com/office/drawing/2014/main" id="{CAE619D1-C5B2-4569-849F-59341ABCA1AF}"/>
              </a:ext>
            </a:extLst>
          </p:cNvPr>
          <p:cNvSpPr>
            <a:spLocks noGrp="1"/>
          </p:cNvSpPr>
          <p:nvPr>
            <p:ph type="sldNum" sz="quarter" idx="12"/>
          </p:nvPr>
        </p:nvSpPr>
        <p:spPr>
          <a:xfrm>
            <a:off x="6553200" y="6490354"/>
            <a:ext cx="2133600" cy="365125"/>
          </a:xfrm>
        </p:spPr>
        <p:txBody>
          <a:bodyPr/>
          <a:lstStyle/>
          <a:p>
            <a:fld id="{75490806-833E-4C23-AD2F-1B855FBFCB5A}" type="slidenum">
              <a:rPr lang="fr-FR" smtClean="0"/>
              <a:t>12</a:t>
            </a:fld>
            <a:endParaRPr lang="fr-FR" dirty="0"/>
          </a:p>
        </p:txBody>
      </p:sp>
    </p:spTree>
    <p:extLst>
      <p:ext uri="{BB962C8B-B14F-4D97-AF65-F5344CB8AC3E}">
        <p14:creationId xmlns:p14="http://schemas.microsoft.com/office/powerpoint/2010/main" val="255666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42" grpId="0" animBg="1"/>
      <p:bldP spid="43" grpId="0" animBg="1"/>
      <p:bldP spid="44"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490354"/>
            <a:ext cx="2133600" cy="365125"/>
          </a:xfrm>
        </p:spPr>
        <p:txBody>
          <a:bodyPr/>
          <a:lstStyle/>
          <a:p>
            <a:fld id="{75490806-833E-4C23-AD2F-1B855FBFCB5A}" type="slidenum">
              <a:rPr lang="fr-FR" smtClean="0"/>
              <a:t>13</a:t>
            </a:fld>
            <a:endParaRPr lang="fr-FR"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8" name="Espace réservé du contenu 2"/>
          <p:cNvSpPr txBox="1">
            <a:spLocks/>
          </p:cNvSpPr>
          <p:nvPr/>
        </p:nvSpPr>
        <p:spPr>
          <a:xfrm>
            <a:off x="609599" y="1577856"/>
            <a:ext cx="8229600" cy="458744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t>La théorie de l’autodétermination de Edward </a:t>
            </a:r>
            <a:r>
              <a:rPr lang="fr-FR" dirty="0" err="1"/>
              <a:t>Deci</a:t>
            </a:r>
            <a:r>
              <a:rPr lang="fr-FR" dirty="0"/>
              <a:t> et Richard Ryan</a:t>
            </a:r>
          </a:p>
          <a:p>
            <a:r>
              <a:rPr lang="fr-FR" dirty="0"/>
              <a:t>Les besoins humains fondamentaux de Abraham Maslow</a:t>
            </a:r>
          </a:p>
          <a:p>
            <a:r>
              <a:rPr lang="fr-FR" dirty="0"/>
              <a:t>Les motivations sociales élémentaires de Susan Fiske</a:t>
            </a:r>
          </a:p>
          <a:p>
            <a:r>
              <a:rPr lang="fr-FR" dirty="0"/>
              <a:t>Les fonctions motivationnelles de Gil Clary et Mark Snyder</a:t>
            </a:r>
          </a:p>
          <a:p>
            <a:r>
              <a:rPr lang="fr-FR" dirty="0"/>
              <a:t>L’approche d’Alfred Adler de la psychologie individuelle </a:t>
            </a:r>
          </a:p>
          <a:p>
            <a:r>
              <a:rPr lang="fr-FR" dirty="0"/>
              <a:t>Le cercle du courage de Larry </a:t>
            </a:r>
            <a:r>
              <a:rPr lang="fr-FR" dirty="0" err="1"/>
              <a:t>Brendtro</a:t>
            </a:r>
            <a:r>
              <a:rPr lang="fr-FR" dirty="0"/>
              <a:t> et al.</a:t>
            </a:r>
          </a:p>
          <a:p>
            <a:r>
              <a:rPr lang="fr-FR" dirty="0"/>
              <a:t>Les besoins fondamentaux pour le développement humain de Manfred Max-</a:t>
            </a:r>
            <a:r>
              <a:rPr lang="fr-FR" dirty="0" err="1"/>
              <a:t>Neef</a:t>
            </a:r>
            <a:endParaRPr lang="fr-FR" dirty="0"/>
          </a:p>
        </p:txBody>
      </p:sp>
      <p:sp>
        <p:nvSpPr>
          <p:cNvPr id="7" name="ZoneTexte 6">
            <a:extLst>
              <a:ext uri="{FF2B5EF4-FFF2-40B4-BE49-F238E27FC236}">
                <a16:creationId xmlns:a16="http://schemas.microsoft.com/office/drawing/2014/main" id="{2568D4BE-F550-4BE5-BEE3-F82A9F47A8AF}"/>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9" name="Titre 1">
            <a:extLst>
              <a:ext uri="{FF2B5EF4-FFF2-40B4-BE49-F238E27FC236}">
                <a16:creationId xmlns:a16="http://schemas.microsoft.com/office/drawing/2014/main" id="{623FBFF0-65B7-4856-AC54-8DB03F206F19}"/>
              </a:ext>
            </a:extLst>
          </p:cNvPr>
          <p:cNvSpPr>
            <a:spLocks noGrp="1"/>
          </p:cNvSpPr>
          <p:nvPr>
            <p:ph type="title"/>
          </p:nvPr>
        </p:nvSpPr>
        <p:spPr>
          <a:xfrm>
            <a:off x="0" y="13905"/>
            <a:ext cx="8686800" cy="908040"/>
          </a:xfrm>
        </p:spPr>
        <p:txBody>
          <a:bodyPr>
            <a:normAutofit/>
          </a:bodyPr>
          <a:lstStyle/>
          <a:p>
            <a:pPr algn="l"/>
            <a:r>
              <a:rPr lang="fr-FR" sz="4000" b="1" dirty="0"/>
              <a:t>Les besoins humains fondamentaux</a:t>
            </a:r>
          </a:p>
        </p:txBody>
      </p:sp>
    </p:spTree>
    <p:extLst>
      <p:ext uri="{BB962C8B-B14F-4D97-AF65-F5344CB8AC3E}">
        <p14:creationId xmlns:p14="http://schemas.microsoft.com/office/powerpoint/2010/main" val="3757583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0D1878-E939-48ED-A229-7D032DA41D3E}"/>
              </a:ext>
            </a:extLst>
          </p:cNvPr>
          <p:cNvSpPr>
            <a:spLocks noGrp="1"/>
          </p:cNvSpPr>
          <p:nvPr>
            <p:ph type="sldNum" sz="quarter" idx="12"/>
          </p:nvPr>
        </p:nvSpPr>
        <p:spPr/>
        <p:txBody>
          <a:bodyPr/>
          <a:lstStyle/>
          <a:p>
            <a:fld id="{75490806-833E-4C23-AD2F-1B855FBFCB5A}" type="slidenum">
              <a:rPr lang="fr-FR" smtClean="0"/>
              <a:t>14</a:t>
            </a:fld>
            <a:endParaRPr lang="fr-FR"/>
          </a:p>
        </p:txBody>
      </p:sp>
      <p:pic>
        <p:nvPicPr>
          <p:cNvPr id="7" name="Image 6">
            <a:extLst>
              <a:ext uri="{FF2B5EF4-FFF2-40B4-BE49-F238E27FC236}">
                <a16:creationId xmlns:a16="http://schemas.microsoft.com/office/drawing/2014/main" id="{299F8A79-0C05-4E1F-AB55-AA40B6DA06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8" name="Titre 1">
            <a:extLst>
              <a:ext uri="{FF2B5EF4-FFF2-40B4-BE49-F238E27FC236}">
                <a16:creationId xmlns:a16="http://schemas.microsoft.com/office/drawing/2014/main" id="{5B76372C-F14B-41CE-B7C8-8E59F4EF3FFB}"/>
              </a:ext>
            </a:extLst>
          </p:cNvPr>
          <p:cNvSpPr txBox="1">
            <a:spLocks/>
          </p:cNvSpPr>
          <p:nvPr/>
        </p:nvSpPr>
        <p:spPr>
          <a:xfrm>
            <a:off x="0" y="13905"/>
            <a:ext cx="8686800" cy="908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b="1"/>
              <a:t>Les besoins humains fondamentaux</a:t>
            </a:r>
            <a:endParaRPr lang="fr-FR" sz="4000" b="1" dirty="0"/>
          </a:p>
        </p:txBody>
      </p:sp>
      <p:sp>
        <p:nvSpPr>
          <p:cNvPr id="11" name="ZoneTexte 10">
            <a:extLst>
              <a:ext uri="{FF2B5EF4-FFF2-40B4-BE49-F238E27FC236}">
                <a16:creationId xmlns:a16="http://schemas.microsoft.com/office/drawing/2014/main" id="{8022CDA4-BAD2-41A9-A1EA-ECFC67BC2130}"/>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pic>
        <p:nvPicPr>
          <p:cNvPr id="14" name="Image 13">
            <a:extLst>
              <a:ext uri="{FF2B5EF4-FFF2-40B4-BE49-F238E27FC236}">
                <a16:creationId xmlns:a16="http://schemas.microsoft.com/office/drawing/2014/main" id="{9CFC93EB-D420-408C-ABBC-C3426AC6B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11354"/>
            <a:ext cx="9144000" cy="4235292"/>
          </a:xfrm>
          <a:prstGeom prst="rect">
            <a:avLst/>
          </a:prstGeom>
        </p:spPr>
      </p:pic>
    </p:spTree>
    <p:extLst>
      <p:ext uri="{BB962C8B-B14F-4D97-AF65-F5344CB8AC3E}">
        <p14:creationId xmlns:p14="http://schemas.microsoft.com/office/powerpoint/2010/main" val="225388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803533" y="239618"/>
            <a:ext cx="7135355" cy="5567010"/>
            <a:chOff x="850489" y="251150"/>
            <a:chExt cx="7672267" cy="5985909"/>
          </a:xfrm>
        </p:grpSpPr>
        <p:sp>
          <p:nvSpPr>
            <p:cNvPr id="4" name="Rectangle 3"/>
            <p:cNvSpPr/>
            <p:nvPr/>
          </p:nvSpPr>
          <p:spPr>
            <a:xfrm>
              <a:off x="4841656" y="251150"/>
              <a:ext cx="121480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Sens</a:t>
              </a:r>
            </a:p>
          </p:txBody>
        </p:sp>
        <p:sp>
          <p:nvSpPr>
            <p:cNvPr id="31" name="Rectangle 30"/>
            <p:cNvSpPr/>
            <p:nvPr/>
          </p:nvSpPr>
          <p:spPr>
            <a:xfrm rot="4387033">
              <a:off x="7771339" y="2212829"/>
              <a:ext cx="121480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Lien</a:t>
              </a:r>
            </a:p>
          </p:txBody>
        </p:sp>
        <p:sp>
          <p:nvSpPr>
            <p:cNvPr id="42" name="Rectangle 41"/>
            <p:cNvSpPr/>
            <p:nvPr/>
          </p:nvSpPr>
          <p:spPr>
            <a:xfrm rot="20186167">
              <a:off x="6481797" y="5949027"/>
              <a:ext cx="121480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Soi</a:t>
              </a:r>
            </a:p>
          </p:txBody>
        </p:sp>
        <p:sp>
          <p:nvSpPr>
            <p:cNvPr id="43" name="Rectangle 42"/>
            <p:cNvSpPr/>
            <p:nvPr/>
          </p:nvSpPr>
          <p:spPr>
            <a:xfrm rot="17214004">
              <a:off x="1657424" y="2277792"/>
              <a:ext cx="1479427" cy="27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Compétence</a:t>
              </a:r>
              <a:endParaRPr lang="fr-FR" sz="1400" dirty="0"/>
            </a:p>
          </p:txBody>
        </p:sp>
        <p:sp>
          <p:nvSpPr>
            <p:cNvPr id="44" name="Rectangle 43"/>
            <p:cNvSpPr/>
            <p:nvPr/>
          </p:nvSpPr>
          <p:spPr>
            <a:xfrm rot="2169367">
              <a:off x="2888660" y="5819301"/>
              <a:ext cx="121480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Outils</a:t>
              </a:r>
            </a:p>
          </p:txBody>
        </p:sp>
        <p:sp>
          <p:nvSpPr>
            <p:cNvPr id="49" name="Rectangle 48"/>
            <p:cNvSpPr/>
            <p:nvPr/>
          </p:nvSpPr>
          <p:spPr>
            <a:xfrm rot="16200000">
              <a:off x="233154" y="3147796"/>
              <a:ext cx="1578422" cy="343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Participation</a:t>
              </a:r>
            </a:p>
          </p:txBody>
        </p:sp>
      </p:grpSp>
      <p:sp>
        <p:nvSpPr>
          <p:cNvPr id="48" name="Rectangle 47"/>
          <p:cNvSpPr/>
          <p:nvPr/>
        </p:nvSpPr>
        <p:spPr>
          <a:xfrm rot="16200000">
            <a:off x="-81354" y="2967869"/>
            <a:ext cx="2220870" cy="451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Besoin de contrôle</a:t>
            </a:r>
          </a:p>
        </p:txBody>
      </p:sp>
      <p:sp>
        <p:nvSpPr>
          <p:cNvPr id="47" name="Rectangle 46"/>
          <p:cNvSpPr/>
          <p:nvPr/>
        </p:nvSpPr>
        <p:spPr>
          <a:xfrm rot="20126413">
            <a:off x="5310236" y="5513176"/>
            <a:ext cx="2762833" cy="6470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Besoins de promotion et de protection du Soi</a:t>
            </a:r>
          </a:p>
        </p:txBody>
      </p:sp>
      <p:sp>
        <p:nvSpPr>
          <p:cNvPr id="45" name="Rectangle 44"/>
          <p:cNvSpPr/>
          <p:nvPr/>
        </p:nvSpPr>
        <p:spPr>
          <a:xfrm rot="4500000">
            <a:off x="6960021" y="1852880"/>
            <a:ext cx="2062854" cy="6526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Besoin de </a:t>
            </a:r>
            <a:br>
              <a:rPr lang="fr-FR" b="1" dirty="0">
                <a:solidFill>
                  <a:srgbClr val="0070C0"/>
                </a:solidFill>
              </a:rPr>
            </a:br>
            <a:r>
              <a:rPr lang="fr-FR" b="1" dirty="0">
                <a:solidFill>
                  <a:srgbClr val="0070C0"/>
                </a:solidFill>
              </a:rPr>
              <a:t>relation</a:t>
            </a:r>
          </a:p>
        </p:txBody>
      </p:sp>
      <p:sp>
        <p:nvSpPr>
          <p:cNvPr id="5" name="Rectangle 4"/>
          <p:cNvSpPr/>
          <p:nvPr/>
        </p:nvSpPr>
        <p:spPr>
          <a:xfrm>
            <a:off x="4086936" y="86360"/>
            <a:ext cx="2062854" cy="451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Besoin de sens</a:t>
            </a:r>
          </a:p>
        </p:txBody>
      </p:sp>
      <p:sp>
        <p:nvSpPr>
          <p:cNvPr id="46" name="Rectangle 45"/>
          <p:cNvSpPr/>
          <p:nvPr/>
        </p:nvSpPr>
        <p:spPr>
          <a:xfrm rot="17100000">
            <a:off x="1039596" y="1987088"/>
            <a:ext cx="2220870" cy="5484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Besoin de compétence</a:t>
            </a:r>
          </a:p>
        </p:txBody>
      </p:sp>
      <p:grpSp>
        <p:nvGrpSpPr>
          <p:cNvPr id="9" name="Groupe 8"/>
          <p:cNvGrpSpPr/>
          <p:nvPr/>
        </p:nvGrpSpPr>
        <p:grpSpPr>
          <a:xfrm>
            <a:off x="2497429" y="592143"/>
            <a:ext cx="5128507" cy="4933524"/>
            <a:chOff x="2197632" y="1151235"/>
            <a:chExt cx="5514411" cy="5304756"/>
          </a:xfrm>
        </p:grpSpPr>
        <p:grpSp>
          <p:nvGrpSpPr>
            <p:cNvPr id="3" name="Groupe 2"/>
            <p:cNvGrpSpPr/>
            <p:nvPr/>
          </p:nvGrpSpPr>
          <p:grpSpPr>
            <a:xfrm>
              <a:off x="2197632" y="1151235"/>
              <a:ext cx="5514411" cy="5304756"/>
              <a:chOff x="1577869" y="404664"/>
              <a:chExt cx="6149697" cy="5915889"/>
            </a:xfrm>
          </p:grpSpPr>
          <p:cxnSp>
            <p:nvCxnSpPr>
              <p:cNvPr id="11" name="Connecteur droit 10"/>
              <p:cNvCxnSpPr/>
              <p:nvPr/>
            </p:nvCxnSpPr>
            <p:spPr>
              <a:xfrm>
                <a:off x="4666893" y="1373746"/>
                <a:ext cx="0" cy="2151856"/>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578665"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4666893"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4666893"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376297"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3226733" y="1047702"/>
                <a:ext cx="2880320" cy="369332"/>
              </a:xfrm>
              <a:prstGeom prst="rect">
                <a:avLst/>
              </a:prstGeom>
              <a:noFill/>
            </p:spPr>
            <p:txBody>
              <a:bodyPr wrap="square" rtlCol="0">
                <a:spAutoFit/>
              </a:bodyPr>
              <a:lstStyle/>
              <a:p>
                <a:pPr algn="ctr"/>
                <a:r>
                  <a:rPr lang="fr-FR" dirty="0">
                    <a:solidFill>
                      <a:srgbClr val="000000"/>
                    </a:solidFill>
                  </a:rPr>
                  <a:t>Militant</a:t>
                </a:r>
              </a:p>
            </p:txBody>
          </p:sp>
          <p:sp>
            <p:nvSpPr>
              <p:cNvPr id="33" name="ZoneTexte 32"/>
              <p:cNvSpPr txBox="1"/>
              <p:nvPr/>
            </p:nvSpPr>
            <p:spPr>
              <a:xfrm rot="4380000">
                <a:off x="5476211" y="2581763"/>
                <a:ext cx="2880320" cy="411881"/>
              </a:xfrm>
              <a:prstGeom prst="rect">
                <a:avLst/>
              </a:prstGeom>
              <a:noFill/>
            </p:spPr>
            <p:txBody>
              <a:bodyPr wrap="square" rtlCol="0">
                <a:spAutoFit/>
              </a:bodyPr>
              <a:lstStyle/>
              <a:p>
                <a:pPr algn="ctr"/>
                <a:r>
                  <a:rPr lang="fr-FR" dirty="0">
                    <a:solidFill>
                      <a:srgbClr val="000000"/>
                    </a:solidFill>
                  </a:rPr>
                  <a:t>Médiateur</a:t>
                </a:r>
              </a:p>
            </p:txBody>
          </p:sp>
          <p:sp>
            <p:nvSpPr>
              <p:cNvPr id="34" name="ZoneTexte 33"/>
              <p:cNvSpPr txBox="1"/>
              <p:nvPr/>
            </p:nvSpPr>
            <p:spPr>
              <a:xfrm rot="20100000">
                <a:off x="4626795" y="5296171"/>
                <a:ext cx="2880319" cy="411881"/>
              </a:xfrm>
              <a:prstGeom prst="rect">
                <a:avLst/>
              </a:prstGeom>
              <a:noFill/>
            </p:spPr>
            <p:txBody>
              <a:bodyPr wrap="square" rtlCol="0">
                <a:spAutoFit/>
              </a:bodyPr>
              <a:lstStyle/>
              <a:p>
                <a:pPr algn="ctr"/>
                <a:r>
                  <a:rPr lang="fr-FR" dirty="0">
                    <a:solidFill>
                      <a:srgbClr val="000000"/>
                    </a:solidFill>
                  </a:rPr>
                  <a:t>Clinicien</a:t>
                </a:r>
              </a:p>
            </p:txBody>
          </p:sp>
          <p:sp>
            <p:nvSpPr>
              <p:cNvPr id="35" name="ZoneTexte 34"/>
              <p:cNvSpPr txBox="1"/>
              <p:nvPr/>
            </p:nvSpPr>
            <p:spPr>
              <a:xfrm rot="2100000">
                <a:off x="1786573" y="5296171"/>
                <a:ext cx="2880319" cy="411881"/>
              </a:xfrm>
              <a:prstGeom prst="rect">
                <a:avLst/>
              </a:prstGeom>
              <a:noFill/>
            </p:spPr>
            <p:txBody>
              <a:bodyPr wrap="square" rtlCol="0">
                <a:spAutoFit/>
              </a:bodyPr>
              <a:lstStyle/>
              <a:p>
                <a:pPr algn="ctr"/>
                <a:r>
                  <a:rPr lang="fr-FR" dirty="0">
                    <a:solidFill>
                      <a:srgbClr val="000000"/>
                    </a:solidFill>
                  </a:rPr>
                  <a:t>Technicien</a:t>
                </a:r>
              </a:p>
            </p:txBody>
          </p:sp>
          <p:sp>
            <p:nvSpPr>
              <p:cNvPr id="36" name="ZoneTexte 35"/>
              <p:cNvSpPr txBox="1"/>
              <p:nvPr/>
            </p:nvSpPr>
            <p:spPr>
              <a:xfrm rot="17160000">
                <a:off x="962111" y="2581763"/>
                <a:ext cx="2880320" cy="411881"/>
              </a:xfrm>
              <a:prstGeom prst="rect">
                <a:avLst/>
              </a:prstGeom>
              <a:noFill/>
            </p:spPr>
            <p:txBody>
              <a:bodyPr wrap="square" rtlCol="0">
                <a:spAutoFit/>
              </a:bodyPr>
              <a:lstStyle/>
              <a:p>
                <a:pPr algn="ctr"/>
                <a:r>
                  <a:rPr lang="fr-FR" dirty="0">
                    <a:solidFill>
                      <a:srgbClr val="000000"/>
                    </a:solidFill>
                  </a:rPr>
                  <a:t>Pédagogue</a:t>
                </a:r>
              </a:p>
            </p:txBody>
          </p:sp>
          <p:sp>
            <p:nvSpPr>
              <p:cNvPr id="21" name="ZoneTexte 20"/>
              <p:cNvSpPr txBox="1"/>
              <p:nvPr/>
            </p:nvSpPr>
            <p:spPr>
              <a:xfrm rot="16200000">
                <a:off x="3015353" y="2672528"/>
                <a:ext cx="2880320" cy="369332"/>
              </a:xfrm>
              <a:prstGeom prst="rect">
                <a:avLst/>
              </a:prstGeom>
              <a:noFill/>
            </p:spPr>
            <p:txBody>
              <a:bodyPr wrap="square" rtlCol="0">
                <a:spAutoFit/>
              </a:bodyPr>
              <a:lstStyle/>
              <a:p>
                <a:pPr algn="r"/>
                <a:r>
                  <a:rPr lang="fr-FR" i="1" dirty="0">
                    <a:solidFill>
                      <a:srgbClr val="000000"/>
                    </a:solidFill>
                  </a:rPr>
                  <a:t>Élucidation</a:t>
                </a:r>
              </a:p>
            </p:txBody>
          </p:sp>
          <p:sp>
            <p:nvSpPr>
              <p:cNvPr id="23" name="ZoneTexte 22"/>
              <p:cNvSpPr txBox="1"/>
              <p:nvPr/>
            </p:nvSpPr>
            <p:spPr>
              <a:xfrm rot="988332">
                <a:off x="2581436" y="2924620"/>
                <a:ext cx="2880320" cy="369332"/>
              </a:xfrm>
              <a:prstGeom prst="rect">
                <a:avLst/>
              </a:prstGeom>
              <a:noFill/>
            </p:spPr>
            <p:txBody>
              <a:bodyPr wrap="square" rtlCol="0">
                <a:spAutoFit/>
              </a:bodyPr>
              <a:lstStyle/>
              <a:p>
                <a:r>
                  <a:rPr lang="fr-FR" i="1" dirty="0">
                    <a:solidFill>
                      <a:srgbClr val="000000"/>
                    </a:solidFill>
                  </a:rPr>
                  <a:t>Transmission</a:t>
                </a:r>
              </a:p>
            </p:txBody>
          </p:sp>
          <p:sp>
            <p:nvSpPr>
              <p:cNvPr id="24" name="ZoneTexte 23"/>
              <p:cNvSpPr txBox="1"/>
              <p:nvPr/>
            </p:nvSpPr>
            <p:spPr>
              <a:xfrm rot="18329048">
                <a:off x="2684907" y="3838269"/>
                <a:ext cx="2880320" cy="369332"/>
              </a:xfrm>
              <a:prstGeom prst="rect">
                <a:avLst/>
              </a:prstGeom>
              <a:noFill/>
            </p:spPr>
            <p:txBody>
              <a:bodyPr wrap="square" rtlCol="0">
                <a:spAutoFit/>
              </a:bodyPr>
              <a:lstStyle/>
              <a:p>
                <a:r>
                  <a:rPr lang="fr-FR" i="1" dirty="0">
                    <a:solidFill>
                      <a:srgbClr val="000000"/>
                    </a:solidFill>
                  </a:rPr>
                  <a:t>Production</a:t>
                </a:r>
              </a:p>
            </p:txBody>
          </p:sp>
          <p:sp>
            <p:nvSpPr>
              <p:cNvPr id="25" name="ZoneTexte 24"/>
              <p:cNvSpPr txBox="1"/>
              <p:nvPr/>
            </p:nvSpPr>
            <p:spPr>
              <a:xfrm rot="3282348">
                <a:off x="3871499" y="3880395"/>
                <a:ext cx="2880320" cy="377557"/>
              </a:xfrm>
              <a:prstGeom prst="rect">
                <a:avLst/>
              </a:prstGeom>
              <a:noFill/>
            </p:spPr>
            <p:txBody>
              <a:bodyPr wrap="square" rtlCol="0">
                <a:spAutoFit/>
              </a:bodyPr>
              <a:lstStyle/>
              <a:p>
                <a:pPr algn="r"/>
                <a:r>
                  <a:rPr lang="fr-FR" sz="1600" i="1" dirty="0">
                    <a:solidFill>
                      <a:srgbClr val="000000"/>
                    </a:solidFill>
                  </a:rPr>
                  <a:t>Accompagnement</a:t>
                </a:r>
              </a:p>
            </p:txBody>
          </p:sp>
          <p:sp>
            <p:nvSpPr>
              <p:cNvPr id="26" name="ZoneTexte 25"/>
              <p:cNvSpPr txBox="1"/>
              <p:nvPr/>
            </p:nvSpPr>
            <p:spPr>
              <a:xfrm rot="20580000">
                <a:off x="3871497" y="2940921"/>
                <a:ext cx="2880320" cy="369332"/>
              </a:xfrm>
              <a:prstGeom prst="rect">
                <a:avLst/>
              </a:prstGeom>
              <a:noFill/>
            </p:spPr>
            <p:txBody>
              <a:bodyPr wrap="square" rtlCol="0">
                <a:spAutoFit/>
              </a:bodyPr>
              <a:lstStyle/>
              <a:p>
                <a:pPr algn="r"/>
                <a:r>
                  <a:rPr lang="fr-FR" i="1" dirty="0">
                    <a:solidFill>
                      <a:srgbClr val="000000"/>
                    </a:solidFill>
                  </a:rPr>
                  <a:t>Facilitation</a:t>
                </a:r>
              </a:p>
            </p:txBody>
          </p:sp>
          <p:sp>
            <p:nvSpPr>
              <p:cNvPr id="2" name="Ellipse 1"/>
              <p:cNvSpPr/>
              <p:nvPr/>
            </p:nvSpPr>
            <p:spPr>
              <a:xfrm>
                <a:off x="3514765" y="404664"/>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fr-FR" dirty="0">
                    <a:solidFill>
                      <a:srgbClr val="000000"/>
                    </a:solidFill>
                    <a:latin typeface="Calibri" panose="020F0502020204030204" pitchFamily="34" charset="0"/>
                    <a:cs typeface="Calibri" panose="020F0502020204030204" pitchFamily="34" charset="0"/>
                  </a:rPr>
                  <a:t>CONVAINCRE</a:t>
                </a:r>
              </a:p>
            </p:txBody>
          </p:sp>
          <p:sp>
            <p:nvSpPr>
              <p:cNvPr id="27" name="Ellipse 26"/>
              <p:cNvSpPr/>
              <p:nvPr/>
            </p:nvSpPr>
            <p:spPr>
              <a:xfrm rot="2100000">
                <a:off x="1717340" y="5548209"/>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wrap="none" lIns="36000" rIns="36000" rtlCol="0" anchor="ctr"/>
              <a:lstStyle/>
              <a:p>
                <a:pPr algn="ctr"/>
                <a:r>
                  <a:rPr lang="fr-FR" dirty="0">
                    <a:solidFill>
                      <a:srgbClr val="000000"/>
                    </a:solidFill>
                    <a:latin typeface="Calibri" panose="020F0502020204030204" pitchFamily="34" charset="0"/>
                    <a:cs typeface="Calibri" panose="020F0502020204030204" pitchFamily="34" charset="0"/>
                  </a:rPr>
                  <a:t>OPÉRATIONNALISER</a:t>
                </a:r>
              </a:p>
            </p:txBody>
          </p:sp>
          <p:sp>
            <p:nvSpPr>
              <p:cNvPr id="28" name="Ellipse 27"/>
              <p:cNvSpPr/>
              <p:nvPr/>
            </p:nvSpPr>
            <p:spPr>
              <a:xfrm rot="20100000">
                <a:off x="5135060" y="5677515"/>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fr-FR" dirty="0">
                    <a:solidFill>
                      <a:srgbClr val="000000"/>
                    </a:solidFill>
                  </a:rPr>
                  <a:t>PROMOUVOIR</a:t>
                </a:r>
              </a:p>
            </p:txBody>
          </p:sp>
          <p:sp>
            <p:nvSpPr>
              <p:cNvPr id="29" name="Ellipse 28"/>
              <p:cNvSpPr/>
              <p:nvPr/>
            </p:nvSpPr>
            <p:spPr>
              <a:xfrm rot="4500000">
                <a:off x="6253919" y="2258500"/>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000000"/>
                    </a:solidFill>
                  </a:rPr>
                  <a:t>RELIER</a:t>
                </a:r>
              </a:p>
            </p:txBody>
          </p:sp>
          <p:sp>
            <p:nvSpPr>
              <p:cNvPr id="30" name="Ellipse 29"/>
              <p:cNvSpPr/>
              <p:nvPr/>
            </p:nvSpPr>
            <p:spPr>
              <a:xfrm rot="17100000">
                <a:off x="747260" y="2246897"/>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000000"/>
                    </a:solidFill>
                  </a:rPr>
                  <a:t>FORMER</a:t>
                </a:r>
              </a:p>
            </p:txBody>
          </p:sp>
        </p:grpSp>
        <p:sp>
          <p:nvSpPr>
            <p:cNvPr id="37" name="ZoneTexte 36"/>
            <p:cNvSpPr txBox="1"/>
            <p:nvPr/>
          </p:nvSpPr>
          <p:spPr>
            <a:xfrm rot="18329048">
              <a:off x="3415930" y="4476027"/>
              <a:ext cx="2582772" cy="307777"/>
            </a:xfrm>
            <a:prstGeom prst="rect">
              <a:avLst/>
            </a:prstGeom>
            <a:noFill/>
          </p:spPr>
          <p:txBody>
            <a:bodyPr wrap="square" rtlCol="0">
              <a:spAutoFit/>
            </a:bodyPr>
            <a:lstStyle/>
            <a:p>
              <a:r>
                <a:rPr lang="fr-FR" sz="1400" dirty="0">
                  <a:solidFill>
                    <a:srgbClr val="C00000"/>
                  </a:solidFill>
                </a:rPr>
                <a:t>Méthodes, procédures</a:t>
              </a:r>
            </a:p>
          </p:txBody>
        </p:sp>
        <p:sp>
          <p:nvSpPr>
            <p:cNvPr id="38" name="ZoneTexte 37"/>
            <p:cNvSpPr txBox="1"/>
            <p:nvPr/>
          </p:nvSpPr>
          <p:spPr>
            <a:xfrm rot="988332">
              <a:off x="3008839" y="3794361"/>
              <a:ext cx="2582772" cy="307777"/>
            </a:xfrm>
            <a:prstGeom prst="rect">
              <a:avLst/>
            </a:prstGeom>
            <a:noFill/>
          </p:spPr>
          <p:txBody>
            <a:bodyPr wrap="square" rtlCol="0">
              <a:spAutoFit/>
            </a:bodyPr>
            <a:lstStyle/>
            <a:p>
              <a:r>
                <a:rPr lang="fr-FR" sz="1400" dirty="0">
                  <a:solidFill>
                    <a:srgbClr val="C00000"/>
                  </a:solidFill>
                </a:rPr>
                <a:t>Savoirs, savoir-faire</a:t>
              </a:r>
              <a:endParaRPr lang="fr-FR" dirty="0">
                <a:solidFill>
                  <a:srgbClr val="C00000"/>
                </a:solidFill>
              </a:endParaRPr>
            </a:p>
          </p:txBody>
        </p:sp>
        <p:sp>
          <p:nvSpPr>
            <p:cNvPr id="39" name="ZoneTexte 38"/>
            <p:cNvSpPr txBox="1"/>
            <p:nvPr/>
          </p:nvSpPr>
          <p:spPr>
            <a:xfrm rot="16200000">
              <a:off x="3837046" y="3184642"/>
              <a:ext cx="2582772" cy="307777"/>
            </a:xfrm>
            <a:prstGeom prst="rect">
              <a:avLst/>
            </a:prstGeom>
            <a:noFill/>
          </p:spPr>
          <p:txBody>
            <a:bodyPr wrap="square" rtlCol="0">
              <a:spAutoFit/>
            </a:bodyPr>
            <a:lstStyle/>
            <a:p>
              <a:pPr algn="r"/>
              <a:r>
                <a:rPr lang="fr-FR" sz="1400" dirty="0">
                  <a:solidFill>
                    <a:srgbClr val="C00000"/>
                  </a:solidFill>
                </a:rPr>
                <a:t>Opinions, Idéologies</a:t>
              </a:r>
              <a:endParaRPr lang="fr-FR" dirty="0">
                <a:solidFill>
                  <a:srgbClr val="C00000"/>
                </a:solidFill>
              </a:endParaRPr>
            </a:p>
          </p:txBody>
        </p:sp>
        <p:sp>
          <p:nvSpPr>
            <p:cNvPr id="40" name="ZoneTexte 39"/>
            <p:cNvSpPr txBox="1"/>
            <p:nvPr/>
          </p:nvSpPr>
          <p:spPr>
            <a:xfrm rot="20580000">
              <a:off x="4356009" y="3794360"/>
              <a:ext cx="2582772" cy="307777"/>
            </a:xfrm>
            <a:prstGeom prst="rect">
              <a:avLst/>
            </a:prstGeom>
            <a:noFill/>
          </p:spPr>
          <p:txBody>
            <a:bodyPr wrap="square" rtlCol="0">
              <a:spAutoFit/>
            </a:bodyPr>
            <a:lstStyle/>
            <a:p>
              <a:pPr algn="r"/>
              <a:r>
                <a:rPr lang="fr-FR" sz="1400" dirty="0">
                  <a:solidFill>
                    <a:srgbClr val="C00000"/>
                  </a:solidFill>
                </a:rPr>
                <a:t>Contacts, Relations</a:t>
              </a:r>
              <a:endParaRPr lang="fr-FR" dirty="0">
                <a:solidFill>
                  <a:srgbClr val="C00000"/>
                </a:solidFill>
              </a:endParaRPr>
            </a:p>
          </p:txBody>
        </p:sp>
        <p:sp>
          <p:nvSpPr>
            <p:cNvPr id="41" name="ZoneTexte 40"/>
            <p:cNvSpPr txBox="1"/>
            <p:nvPr/>
          </p:nvSpPr>
          <p:spPr>
            <a:xfrm rot="3282348">
              <a:off x="3961704" y="4489973"/>
              <a:ext cx="2582772" cy="307777"/>
            </a:xfrm>
            <a:prstGeom prst="rect">
              <a:avLst/>
            </a:prstGeom>
            <a:noFill/>
          </p:spPr>
          <p:txBody>
            <a:bodyPr wrap="square" rtlCol="0">
              <a:spAutoFit/>
            </a:bodyPr>
            <a:lstStyle/>
            <a:p>
              <a:pPr algn="r"/>
              <a:r>
                <a:rPr lang="fr-FR" sz="1400" dirty="0">
                  <a:solidFill>
                    <a:srgbClr val="C00000"/>
                  </a:solidFill>
                </a:rPr>
                <a:t>Manques, difficultés</a:t>
              </a:r>
            </a:p>
          </p:txBody>
        </p:sp>
      </p:grpSp>
      <p:sp>
        <p:nvSpPr>
          <p:cNvPr id="6" name="Rectangle 5"/>
          <p:cNvSpPr/>
          <p:nvPr/>
        </p:nvSpPr>
        <p:spPr>
          <a:xfrm>
            <a:off x="179512" y="507493"/>
            <a:ext cx="535751" cy="5513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solidFill>
                  <a:schemeClr val="tx1"/>
                </a:solidFill>
              </a:rPr>
              <a:t>FAIRE POUR  -&gt;  FAIRE AVEC  -&gt;  FAIRE FAIRE</a:t>
            </a:r>
          </a:p>
        </p:txBody>
      </p:sp>
      <p:pic>
        <p:nvPicPr>
          <p:cNvPr id="50" name="Imag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52" name="ZoneTexte 51">
            <a:extLst>
              <a:ext uri="{FF2B5EF4-FFF2-40B4-BE49-F238E27FC236}">
                <a16:creationId xmlns:a16="http://schemas.microsoft.com/office/drawing/2014/main" id="{F5AB4D36-767B-4707-9A2A-74607C7E128F}"/>
              </a:ext>
            </a:extLst>
          </p:cNvPr>
          <p:cNvSpPr txBox="1"/>
          <p:nvPr/>
        </p:nvSpPr>
        <p:spPr>
          <a:xfrm>
            <a:off x="0" y="6493293"/>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53" name="Rectangle 52">
            <a:extLst>
              <a:ext uri="{FF2B5EF4-FFF2-40B4-BE49-F238E27FC236}">
                <a16:creationId xmlns:a16="http://schemas.microsoft.com/office/drawing/2014/main" id="{E07B0B6B-5C0E-4495-B793-33D55B275DAC}"/>
              </a:ext>
            </a:extLst>
          </p:cNvPr>
          <p:cNvSpPr/>
          <p:nvPr/>
        </p:nvSpPr>
        <p:spPr>
          <a:xfrm rot="2100000">
            <a:off x="2150587" y="5331253"/>
            <a:ext cx="2062854" cy="6526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Besoin de </a:t>
            </a:r>
            <a:br>
              <a:rPr lang="fr-FR" b="1" dirty="0">
                <a:solidFill>
                  <a:srgbClr val="0070C0"/>
                </a:solidFill>
              </a:rPr>
            </a:br>
            <a:r>
              <a:rPr lang="fr-FR" b="1" dirty="0">
                <a:solidFill>
                  <a:srgbClr val="0070C0"/>
                </a:solidFill>
              </a:rPr>
              <a:t>sécurité</a:t>
            </a:r>
          </a:p>
        </p:txBody>
      </p:sp>
    </p:spTree>
    <p:extLst>
      <p:ext uri="{BB962C8B-B14F-4D97-AF65-F5344CB8AC3E}">
        <p14:creationId xmlns:p14="http://schemas.microsoft.com/office/powerpoint/2010/main" val="32072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7" grpId="0" animBg="1"/>
      <p:bldP spid="45" grpId="0" animBg="1"/>
      <p:bldP spid="5" grpId="0" animBg="1"/>
      <p:bldP spid="46"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1240" y="6478970"/>
            <a:ext cx="2133600" cy="365125"/>
          </a:xfrm>
        </p:spPr>
        <p:txBody>
          <a:bodyPr/>
          <a:lstStyle/>
          <a:p>
            <a:fld id="{75490806-833E-4C23-AD2F-1B855FBFCB5A}" type="slidenum">
              <a:rPr lang="fr-FR" smtClean="0"/>
              <a:t>16</a:t>
            </a:fld>
            <a:endParaRPr lang="fr-FR"/>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8" name="Espace réservé du contenu 2"/>
          <p:cNvSpPr txBox="1">
            <a:spLocks/>
          </p:cNvSpPr>
          <p:nvPr/>
        </p:nvSpPr>
        <p:spPr>
          <a:xfrm>
            <a:off x="609599" y="1577856"/>
            <a:ext cx="8229600" cy="4587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t>Importance de la parole des usagers (récits de changements positifs des jeunes confrontés au </a:t>
            </a:r>
            <a:r>
              <a:rPr lang="fr-FR" dirty="0" err="1"/>
              <a:t>youth</a:t>
            </a:r>
            <a:r>
              <a:rPr lang="fr-FR" dirty="0"/>
              <a:t> </a:t>
            </a:r>
            <a:r>
              <a:rPr lang="fr-FR" dirty="0" err="1"/>
              <a:t>work</a:t>
            </a:r>
            <a:r>
              <a:rPr lang="fr-FR" dirty="0"/>
              <a:t>)</a:t>
            </a:r>
          </a:p>
          <a:p>
            <a:r>
              <a:rPr lang="fr-FR" dirty="0"/>
              <a:t>Les questionnements possibles pour la recherche et les praticiens : quelles sont les configurations permettant que plusieurs besoins soient satisfaits (satisfacteurs synergiques selon Max-</a:t>
            </a:r>
            <a:r>
              <a:rPr lang="fr-FR" dirty="0" err="1"/>
              <a:t>Neef</a:t>
            </a:r>
            <a:r>
              <a:rPr lang="fr-FR" dirty="0"/>
              <a:t>) </a:t>
            </a:r>
          </a:p>
          <a:p>
            <a:endParaRPr lang="fr-FR" dirty="0"/>
          </a:p>
        </p:txBody>
      </p:sp>
      <p:sp>
        <p:nvSpPr>
          <p:cNvPr id="7" name="ZoneTexte 6">
            <a:extLst>
              <a:ext uri="{FF2B5EF4-FFF2-40B4-BE49-F238E27FC236}">
                <a16:creationId xmlns:a16="http://schemas.microsoft.com/office/drawing/2014/main" id="{2AE58EB7-176C-406A-80CD-1B2151E2CCC5}"/>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9" name="Titre 1">
            <a:extLst>
              <a:ext uri="{FF2B5EF4-FFF2-40B4-BE49-F238E27FC236}">
                <a16:creationId xmlns:a16="http://schemas.microsoft.com/office/drawing/2014/main" id="{88857F2C-1B71-4E52-B0D0-D047503432AE}"/>
              </a:ext>
            </a:extLst>
          </p:cNvPr>
          <p:cNvSpPr>
            <a:spLocks noGrp="1"/>
          </p:cNvSpPr>
          <p:nvPr>
            <p:ph type="title"/>
          </p:nvPr>
        </p:nvSpPr>
        <p:spPr>
          <a:xfrm>
            <a:off x="0" y="13905"/>
            <a:ext cx="8686800" cy="908040"/>
          </a:xfrm>
        </p:spPr>
        <p:txBody>
          <a:bodyPr>
            <a:normAutofit/>
          </a:bodyPr>
          <a:lstStyle/>
          <a:p>
            <a:pPr algn="l"/>
            <a:r>
              <a:rPr lang="fr-FR" sz="4000" b="1" dirty="0"/>
              <a:t>Les besoins des publics</a:t>
            </a:r>
          </a:p>
        </p:txBody>
      </p:sp>
    </p:spTree>
    <p:extLst>
      <p:ext uri="{BB962C8B-B14F-4D97-AF65-F5344CB8AC3E}">
        <p14:creationId xmlns:p14="http://schemas.microsoft.com/office/powerpoint/2010/main" val="83928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490354"/>
            <a:ext cx="2133600" cy="365125"/>
          </a:xfrm>
        </p:spPr>
        <p:txBody>
          <a:bodyPr/>
          <a:lstStyle/>
          <a:p>
            <a:fld id="{75490806-833E-4C23-AD2F-1B855FBFCB5A}" type="slidenum">
              <a:rPr lang="fr-FR" smtClean="0"/>
              <a:t>17</a:t>
            </a:fld>
            <a:endParaRPr lang="fr-FR"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8" name="Espace réservé du contenu 2"/>
          <p:cNvSpPr txBox="1">
            <a:spLocks/>
          </p:cNvSpPr>
          <p:nvPr/>
        </p:nvSpPr>
        <p:spPr>
          <a:xfrm>
            <a:off x="609599" y="1577856"/>
            <a:ext cx="8229600" cy="458744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t>La valorisation de la liberté d’action (contrôle)</a:t>
            </a:r>
          </a:p>
          <a:p>
            <a:r>
              <a:rPr lang="fr-FR" dirty="0"/>
              <a:t>La question de la visibilité du résultat (contrôle)</a:t>
            </a:r>
          </a:p>
          <a:p>
            <a:r>
              <a:rPr lang="fr-FR" dirty="0"/>
              <a:t>Le travail en équipe et l’importance du temps au contact du public (relation)</a:t>
            </a:r>
          </a:p>
          <a:p>
            <a:r>
              <a:rPr lang="fr-FR" dirty="0"/>
              <a:t>Les problèmes de reconnaissance de la profession (promotion/protection du soi)</a:t>
            </a:r>
          </a:p>
          <a:p>
            <a:r>
              <a:rPr lang="fr-FR" dirty="0"/>
              <a:t>La mise en avant (pour certains) des valeurs (notamment de l’éducation populaire), de la militance (sens)</a:t>
            </a:r>
          </a:p>
          <a:p>
            <a:endParaRPr lang="fr-FR" dirty="0"/>
          </a:p>
        </p:txBody>
      </p:sp>
      <p:sp>
        <p:nvSpPr>
          <p:cNvPr id="7" name="ZoneTexte 6">
            <a:extLst>
              <a:ext uri="{FF2B5EF4-FFF2-40B4-BE49-F238E27FC236}">
                <a16:creationId xmlns:a16="http://schemas.microsoft.com/office/drawing/2014/main" id="{9D96E9CB-DDA9-45FF-83CE-4E721C9B106E}"/>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9" name="Titre 1">
            <a:extLst>
              <a:ext uri="{FF2B5EF4-FFF2-40B4-BE49-F238E27FC236}">
                <a16:creationId xmlns:a16="http://schemas.microsoft.com/office/drawing/2014/main" id="{0AEF3D14-A193-4008-8240-EDC9341EFECA}"/>
              </a:ext>
            </a:extLst>
          </p:cNvPr>
          <p:cNvSpPr>
            <a:spLocks noGrp="1"/>
          </p:cNvSpPr>
          <p:nvPr>
            <p:ph type="title"/>
          </p:nvPr>
        </p:nvSpPr>
        <p:spPr>
          <a:xfrm>
            <a:off x="0" y="13905"/>
            <a:ext cx="8686800" cy="908040"/>
          </a:xfrm>
        </p:spPr>
        <p:txBody>
          <a:bodyPr>
            <a:normAutofit/>
          </a:bodyPr>
          <a:lstStyle/>
          <a:p>
            <a:pPr algn="l"/>
            <a:r>
              <a:rPr lang="fr-FR" sz="4000" b="1" dirty="0"/>
              <a:t>Les besoins des professionnels</a:t>
            </a:r>
          </a:p>
        </p:txBody>
      </p:sp>
    </p:spTree>
    <p:extLst>
      <p:ext uri="{BB962C8B-B14F-4D97-AF65-F5344CB8AC3E}">
        <p14:creationId xmlns:p14="http://schemas.microsoft.com/office/powerpoint/2010/main" val="27657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DAF294-6DA4-4FC7-B8FE-213490E095C0}"/>
              </a:ext>
            </a:extLst>
          </p:cNvPr>
          <p:cNvSpPr>
            <a:spLocks noGrp="1"/>
          </p:cNvSpPr>
          <p:nvPr>
            <p:ph type="sldNum" sz="quarter" idx="12"/>
          </p:nvPr>
        </p:nvSpPr>
        <p:spPr>
          <a:xfrm>
            <a:off x="6553200" y="6490771"/>
            <a:ext cx="2133600" cy="365125"/>
          </a:xfrm>
        </p:spPr>
        <p:txBody>
          <a:bodyPr/>
          <a:lstStyle/>
          <a:p>
            <a:fld id="{75490806-833E-4C23-AD2F-1B855FBFCB5A}" type="slidenum">
              <a:rPr lang="fr-FR" smtClean="0"/>
              <a:t>18</a:t>
            </a:fld>
            <a:endParaRPr lang="fr-FR" dirty="0"/>
          </a:p>
        </p:txBody>
      </p:sp>
      <p:sp>
        <p:nvSpPr>
          <p:cNvPr id="7" name="ZoneTexte 6">
            <a:extLst>
              <a:ext uri="{FF2B5EF4-FFF2-40B4-BE49-F238E27FC236}">
                <a16:creationId xmlns:a16="http://schemas.microsoft.com/office/drawing/2014/main" id="{6009381C-1910-42F3-A9A9-BF8230EFC4F8}"/>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pic>
        <p:nvPicPr>
          <p:cNvPr id="8" name="Image 7">
            <a:extLst>
              <a:ext uri="{FF2B5EF4-FFF2-40B4-BE49-F238E27FC236}">
                <a16:creationId xmlns:a16="http://schemas.microsoft.com/office/drawing/2014/main" id="{E98AA5F2-83A9-42B1-AC35-B1663ADC4A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9" name="Titre 1">
            <a:extLst>
              <a:ext uri="{FF2B5EF4-FFF2-40B4-BE49-F238E27FC236}">
                <a16:creationId xmlns:a16="http://schemas.microsoft.com/office/drawing/2014/main" id="{5E14A255-A140-4B91-8449-585B336AC653}"/>
              </a:ext>
            </a:extLst>
          </p:cNvPr>
          <p:cNvSpPr>
            <a:spLocks noGrp="1"/>
          </p:cNvSpPr>
          <p:nvPr>
            <p:ph type="title"/>
          </p:nvPr>
        </p:nvSpPr>
        <p:spPr>
          <a:xfrm>
            <a:off x="0" y="13905"/>
            <a:ext cx="8686800" cy="908040"/>
          </a:xfrm>
        </p:spPr>
        <p:txBody>
          <a:bodyPr>
            <a:normAutofit/>
          </a:bodyPr>
          <a:lstStyle/>
          <a:p>
            <a:pPr algn="l"/>
            <a:r>
              <a:rPr lang="fr-FR" sz="4000" b="1" dirty="0"/>
              <a:t>Prévenir …</a:t>
            </a:r>
          </a:p>
        </p:txBody>
      </p:sp>
      <p:pic>
        <p:nvPicPr>
          <p:cNvPr id="10" name="Espace réservé du contenu 9">
            <a:extLst>
              <a:ext uri="{FF2B5EF4-FFF2-40B4-BE49-F238E27FC236}">
                <a16:creationId xmlns:a16="http://schemas.microsoft.com/office/drawing/2014/main" id="{C9365E8F-90AE-4208-B262-0B2A4AD72A3A}"/>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39552" y="921945"/>
            <a:ext cx="3233333" cy="5400000"/>
          </a:xfrm>
        </p:spPr>
      </p:pic>
      <p:pic>
        <p:nvPicPr>
          <p:cNvPr id="12" name="Image 11">
            <a:extLst>
              <a:ext uri="{FF2B5EF4-FFF2-40B4-BE49-F238E27FC236}">
                <a16:creationId xmlns:a16="http://schemas.microsoft.com/office/drawing/2014/main" id="{C1C2A962-F633-473C-BEC2-169D6D997D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16996" y="921945"/>
            <a:ext cx="3672408" cy="5400000"/>
          </a:xfrm>
          <a:prstGeom prst="rect">
            <a:avLst/>
          </a:prstGeom>
        </p:spPr>
      </p:pic>
    </p:spTree>
    <p:extLst>
      <p:ext uri="{BB962C8B-B14F-4D97-AF65-F5344CB8AC3E}">
        <p14:creationId xmlns:p14="http://schemas.microsoft.com/office/powerpoint/2010/main" val="150935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DAF294-6DA4-4FC7-B8FE-213490E095C0}"/>
              </a:ext>
            </a:extLst>
          </p:cNvPr>
          <p:cNvSpPr>
            <a:spLocks noGrp="1"/>
          </p:cNvSpPr>
          <p:nvPr>
            <p:ph type="sldNum" sz="quarter" idx="12"/>
          </p:nvPr>
        </p:nvSpPr>
        <p:spPr>
          <a:xfrm>
            <a:off x="6553200" y="6490771"/>
            <a:ext cx="2133600" cy="365125"/>
          </a:xfrm>
        </p:spPr>
        <p:txBody>
          <a:bodyPr/>
          <a:lstStyle/>
          <a:p>
            <a:fld id="{75490806-833E-4C23-AD2F-1B855FBFCB5A}" type="slidenum">
              <a:rPr lang="fr-FR" smtClean="0"/>
              <a:t>19</a:t>
            </a:fld>
            <a:endParaRPr lang="fr-FR" dirty="0"/>
          </a:p>
        </p:txBody>
      </p:sp>
      <p:sp>
        <p:nvSpPr>
          <p:cNvPr id="7" name="ZoneTexte 6">
            <a:extLst>
              <a:ext uri="{FF2B5EF4-FFF2-40B4-BE49-F238E27FC236}">
                <a16:creationId xmlns:a16="http://schemas.microsoft.com/office/drawing/2014/main" id="{6009381C-1910-42F3-A9A9-BF8230EFC4F8}"/>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pic>
        <p:nvPicPr>
          <p:cNvPr id="8" name="Image 7">
            <a:extLst>
              <a:ext uri="{FF2B5EF4-FFF2-40B4-BE49-F238E27FC236}">
                <a16:creationId xmlns:a16="http://schemas.microsoft.com/office/drawing/2014/main" id="{E98AA5F2-83A9-42B1-AC35-B1663ADC4A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9" name="Titre 1">
            <a:extLst>
              <a:ext uri="{FF2B5EF4-FFF2-40B4-BE49-F238E27FC236}">
                <a16:creationId xmlns:a16="http://schemas.microsoft.com/office/drawing/2014/main" id="{5E14A255-A140-4B91-8449-585B336AC653}"/>
              </a:ext>
            </a:extLst>
          </p:cNvPr>
          <p:cNvSpPr>
            <a:spLocks noGrp="1"/>
          </p:cNvSpPr>
          <p:nvPr>
            <p:ph type="title"/>
          </p:nvPr>
        </p:nvSpPr>
        <p:spPr>
          <a:xfrm>
            <a:off x="0" y="13905"/>
            <a:ext cx="8686800" cy="908040"/>
          </a:xfrm>
        </p:spPr>
        <p:txBody>
          <a:bodyPr>
            <a:normAutofit/>
          </a:bodyPr>
          <a:lstStyle/>
          <a:p>
            <a:pPr algn="l"/>
            <a:r>
              <a:rPr lang="fr-FR" sz="4000" b="1" dirty="0"/>
              <a:t>Préserver …</a:t>
            </a:r>
          </a:p>
        </p:txBody>
      </p:sp>
      <p:pic>
        <p:nvPicPr>
          <p:cNvPr id="16" name="Espace réservé du contenu 15">
            <a:extLst>
              <a:ext uri="{FF2B5EF4-FFF2-40B4-BE49-F238E27FC236}">
                <a16:creationId xmlns:a16="http://schemas.microsoft.com/office/drawing/2014/main" id="{9959AB35-446D-4966-83E8-D805B2CEE6B1}"/>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277933" y="921945"/>
            <a:ext cx="6588134" cy="5400000"/>
          </a:xfrm>
        </p:spPr>
      </p:pic>
    </p:spTree>
    <p:extLst>
      <p:ext uri="{BB962C8B-B14F-4D97-AF65-F5344CB8AC3E}">
        <p14:creationId xmlns:p14="http://schemas.microsoft.com/office/powerpoint/2010/main" val="149446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a:xfrm>
            <a:off x="6553200" y="6490771"/>
            <a:ext cx="2133600" cy="365125"/>
          </a:xfrm>
        </p:spPr>
        <p:txBody>
          <a:bodyPr/>
          <a:lstStyle/>
          <a:p>
            <a:fld id="{75490806-833E-4C23-AD2F-1B855FBFCB5A}" type="slidenum">
              <a:rPr lang="fr-FR" smtClean="0"/>
              <a:t>2</a:t>
            </a:fld>
            <a:endParaRPr lang="fr-FR"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6" name="ZoneTexte 5"/>
          <p:cNvSpPr txBox="1"/>
          <p:nvPr/>
        </p:nvSpPr>
        <p:spPr>
          <a:xfrm>
            <a:off x="-1489" y="6488668"/>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9" name="Titre 1">
            <a:extLst>
              <a:ext uri="{FF2B5EF4-FFF2-40B4-BE49-F238E27FC236}">
                <a16:creationId xmlns:a16="http://schemas.microsoft.com/office/drawing/2014/main" id="{C70EDBD7-6B9D-486E-82E9-13CF14E7850F}"/>
              </a:ext>
            </a:extLst>
          </p:cNvPr>
          <p:cNvSpPr txBox="1">
            <a:spLocks/>
          </p:cNvSpPr>
          <p:nvPr/>
        </p:nvSpPr>
        <p:spPr>
          <a:xfrm>
            <a:off x="0" y="13905"/>
            <a:ext cx="8686800" cy="908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b="1" dirty="0"/>
              <a:t>Un paysage complexe ?</a:t>
            </a:r>
          </a:p>
        </p:txBody>
      </p:sp>
      <p:pic>
        <p:nvPicPr>
          <p:cNvPr id="11" name="Image 10">
            <a:extLst>
              <a:ext uri="{FF2B5EF4-FFF2-40B4-BE49-F238E27FC236}">
                <a16:creationId xmlns:a16="http://schemas.microsoft.com/office/drawing/2014/main" id="{58A2BF65-3F7F-4564-9886-15F04823FD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849421"/>
            <a:ext cx="9144000" cy="5618602"/>
          </a:xfrm>
          <a:prstGeom prst="rect">
            <a:avLst/>
          </a:prstGeom>
        </p:spPr>
      </p:pic>
      <p:sp>
        <p:nvSpPr>
          <p:cNvPr id="8" name="Ellipse 7">
            <a:extLst>
              <a:ext uri="{FF2B5EF4-FFF2-40B4-BE49-F238E27FC236}">
                <a16:creationId xmlns:a16="http://schemas.microsoft.com/office/drawing/2014/main" id="{BAF9CD43-D71B-4E96-B9E2-075EEA49E363}"/>
              </a:ext>
            </a:extLst>
          </p:cNvPr>
          <p:cNvSpPr/>
          <p:nvPr/>
        </p:nvSpPr>
        <p:spPr>
          <a:xfrm>
            <a:off x="2051720" y="1340768"/>
            <a:ext cx="3816424" cy="417646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5EA83430-3E73-48AC-AF0F-7C1D2AC02693}"/>
              </a:ext>
            </a:extLst>
          </p:cNvPr>
          <p:cNvSpPr/>
          <p:nvPr/>
        </p:nvSpPr>
        <p:spPr>
          <a:xfrm>
            <a:off x="3803576" y="1293281"/>
            <a:ext cx="3659088" cy="417646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3B2976F-9892-4AA2-B377-40C5C389216B}"/>
              </a:ext>
            </a:extLst>
          </p:cNvPr>
          <p:cNvSpPr/>
          <p:nvPr/>
        </p:nvSpPr>
        <p:spPr>
          <a:xfrm>
            <a:off x="0" y="2708920"/>
            <a:ext cx="539552" cy="17281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5626EA7-46E2-424D-A280-AEC83D0A3108}"/>
              </a:ext>
            </a:extLst>
          </p:cNvPr>
          <p:cNvSpPr/>
          <p:nvPr/>
        </p:nvSpPr>
        <p:spPr>
          <a:xfrm>
            <a:off x="8604448" y="2492896"/>
            <a:ext cx="539551" cy="165618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D28A424-A798-4BF2-9AE5-339051689676}"/>
              </a:ext>
            </a:extLst>
          </p:cNvPr>
          <p:cNvSpPr/>
          <p:nvPr/>
        </p:nvSpPr>
        <p:spPr>
          <a:xfrm>
            <a:off x="3347864" y="849421"/>
            <a:ext cx="2736304" cy="3794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Légitimisé par l’État </a:t>
            </a:r>
          </a:p>
        </p:txBody>
      </p:sp>
      <p:sp>
        <p:nvSpPr>
          <p:cNvPr id="16" name="Rectangle 15">
            <a:extLst>
              <a:ext uri="{FF2B5EF4-FFF2-40B4-BE49-F238E27FC236}">
                <a16:creationId xmlns:a16="http://schemas.microsoft.com/office/drawing/2014/main" id="{7C63BEF0-4638-4311-803B-6B09543CD0D8}"/>
              </a:ext>
            </a:extLst>
          </p:cNvPr>
          <p:cNvSpPr/>
          <p:nvPr/>
        </p:nvSpPr>
        <p:spPr>
          <a:xfrm>
            <a:off x="3344794" y="6126163"/>
            <a:ext cx="2736304" cy="3794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Légitimisé par le Marché</a:t>
            </a:r>
          </a:p>
        </p:txBody>
      </p:sp>
      <p:sp>
        <p:nvSpPr>
          <p:cNvPr id="2" name="ZoneTexte 1">
            <a:extLst>
              <a:ext uri="{FF2B5EF4-FFF2-40B4-BE49-F238E27FC236}">
                <a16:creationId xmlns:a16="http://schemas.microsoft.com/office/drawing/2014/main" id="{D6B66530-0856-4F60-84D0-3BF98F0787C1}"/>
              </a:ext>
            </a:extLst>
          </p:cNvPr>
          <p:cNvSpPr txBox="1"/>
          <p:nvPr/>
        </p:nvSpPr>
        <p:spPr>
          <a:xfrm rot="16200000">
            <a:off x="-600399" y="5114150"/>
            <a:ext cx="1740348" cy="646331"/>
          </a:xfrm>
          <a:prstGeom prst="rect">
            <a:avLst/>
          </a:prstGeom>
          <a:noFill/>
        </p:spPr>
        <p:txBody>
          <a:bodyPr wrap="none" rtlCol="0">
            <a:spAutoFit/>
          </a:bodyPr>
          <a:lstStyle/>
          <a:p>
            <a:r>
              <a:rPr lang="fr-FR" dirty="0">
                <a:solidFill>
                  <a:srgbClr val="FF0000"/>
                </a:solidFill>
              </a:rPr>
              <a:t>Repris de Lebon </a:t>
            </a:r>
            <a:br>
              <a:rPr lang="fr-FR" dirty="0">
                <a:solidFill>
                  <a:srgbClr val="FF0000"/>
                </a:solidFill>
              </a:rPr>
            </a:br>
            <a:r>
              <a:rPr lang="fr-FR" dirty="0">
                <a:solidFill>
                  <a:srgbClr val="FF0000"/>
                </a:solidFill>
              </a:rPr>
              <a:t>(2020) p. 97</a:t>
            </a:r>
          </a:p>
        </p:txBody>
      </p:sp>
    </p:spTree>
    <p:extLst>
      <p:ext uri="{BB962C8B-B14F-4D97-AF65-F5344CB8AC3E}">
        <p14:creationId xmlns:p14="http://schemas.microsoft.com/office/powerpoint/2010/main" val="36375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DAF294-6DA4-4FC7-B8FE-213490E095C0}"/>
              </a:ext>
            </a:extLst>
          </p:cNvPr>
          <p:cNvSpPr>
            <a:spLocks noGrp="1"/>
          </p:cNvSpPr>
          <p:nvPr>
            <p:ph type="sldNum" sz="quarter" idx="12"/>
          </p:nvPr>
        </p:nvSpPr>
        <p:spPr>
          <a:xfrm>
            <a:off x="6553200" y="6490771"/>
            <a:ext cx="2133600" cy="365125"/>
          </a:xfrm>
        </p:spPr>
        <p:txBody>
          <a:bodyPr/>
          <a:lstStyle/>
          <a:p>
            <a:fld id="{75490806-833E-4C23-AD2F-1B855FBFCB5A}" type="slidenum">
              <a:rPr lang="fr-FR" smtClean="0"/>
              <a:t>20</a:t>
            </a:fld>
            <a:endParaRPr lang="fr-FR" dirty="0"/>
          </a:p>
        </p:txBody>
      </p:sp>
      <p:sp>
        <p:nvSpPr>
          <p:cNvPr id="7" name="ZoneTexte 6">
            <a:extLst>
              <a:ext uri="{FF2B5EF4-FFF2-40B4-BE49-F238E27FC236}">
                <a16:creationId xmlns:a16="http://schemas.microsoft.com/office/drawing/2014/main" id="{6009381C-1910-42F3-A9A9-BF8230EFC4F8}"/>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pic>
        <p:nvPicPr>
          <p:cNvPr id="8" name="Image 7">
            <a:extLst>
              <a:ext uri="{FF2B5EF4-FFF2-40B4-BE49-F238E27FC236}">
                <a16:creationId xmlns:a16="http://schemas.microsoft.com/office/drawing/2014/main" id="{E98AA5F2-83A9-42B1-AC35-B1663ADC4A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9" name="Titre 1">
            <a:extLst>
              <a:ext uri="{FF2B5EF4-FFF2-40B4-BE49-F238E27FC236}">
                <a16:creationId xmlns:a16="http://schemas.microsoft.com/office/drawing/2014/main" id="{5E14A255-A140-4B91-8449-585B336AC653}"/>
              </a:ext>
            </a:extLst>
          </p:cNvPr>
          <p:cNvSpPr>
            <a:spLocks noGrp="1"/>
          </p:cNvSpPr>
          <p:nvPr>
            <p:ph type="title"/>
          </p:nvPr>
        </p:nvSpPr>
        <p:spPr>
          <a:xfrm>
            <a:off x="0" y="13905"/>
            <a:ext cx="8686800" cy="908040"/>
          </a:xfrm>
        </p:spPr>
        <p:txBody>
          <a:bodyPr>
            <a:normAutofit/>
          </a:bodyPr>
          <a:lstStyle/>
          <a:p>
            <a:pPr algn="l"/>
            <a:r>
              <a:rPr lang="fr-FR" sz="4000" b="1" dirty="0"/>
              <a:t>Rassembler …</a:t>
            </a:r>
          </a:p>
        </p:txBody>
      </p:sp>
      <p:pic>
        <p:nvPicPr>
          <p:cNvPr id="10" name="Espace réservé du contenu 9">
            <a:extLst>
              <a:ext uri="{FF2B5EF4-FFF2-40B4-BE49-F238E27FC236}">
                <a16:creationId xmlns:a16="http://schemas.microsoft.com/office/drawing/2014/main" id="{87EA39B5-3CEC-47C4-801B-09917288AFC0}"/>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323" y="1265474"/>
            <a:ext cx="4480001" cy="2520000"/>
          </a:xfrm>
        </p:spPr>
      </p:pic>
      <p:pic>
        <p:nvPicPr>
          <p:cNvPr id="12" name="Image 11">
            <a:extLst>
              <a:ext uri="{FF2B5EF4-FFF2-40B4-BE49-F238E27FC236}">
                <a16:creationId xmlns:a16="http://schemas.microsoft.com/office/drawing/2014/main" id="{D339D575-0AC2-456A-890A-3E43359E9C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3993" y="3904349"/>
            <a:ext cx="4479999" cy="2520000"/>
          </a:xfrm>
          <a:prstGeom prst="rect">
            <a:avLst/>
          </a:prstGeom>
        </p:spPr>
      </p:pic>
      <p:pic>
        <p:nvPicPr>
          <p:cNvPr id="14" name="Image 13">
            <a:extLst>
              <a:ext uri="{FF2B5EF4-FFF2-40B4-BE49-F238E27FC236}">
                <a16:creationId xmlns:a16="http://schemas.microsoft.com/office/drawing/2014/main" id="{89B6E0A3-E4A2-415C-872B-172BDAA44D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65324" y="1265474"/>
            <a:ext cx="4480000" cy="2520000"/>
          </a:xfrm>
          <a:prstGeom prst="rect">
            <a:avLst/>
          </a:prstGeom>
        </p:spPr>
      </p:pic>
      <p:pic>
        <p:nvPicPr>
          <p:cNvPr id="16" name="Image 15">
            <a:extLst>
              <a:ext uri="{FF2B5EF4-FFF2-40B4-BE49-F238E27FC236}">
                <a16:creationId xmlns:a16="http://schemas.microsoft.com/office/drawing/2014/main" id="{F510F53F-3411-41AA-946B-E1219796B7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1" y="3903678"/>
            <a:ext cx="4480000" cy="2520000"/>
          </a:xfrm>
          <a:prstGeom prst="rect">
            <a:avLst/>
          </a:prstGeom>
        </p:spPr>
      </p:pic>
    </p:spTree>
    <p:extLst>
      <p:ext uri="{BB962C8B-B14F-4D97-AF65-F5344CB8AC3E}">
        <p14:creationId xmlns:p14="http://schemas.microsoft.com/office/powerpoint/2010/main" val="235530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DAF294-6DA4-4FC7-B8FE-213490E095C0}"/>
              </a:ext>
            </a:extLst>
          </p:cNvPr>
          <p:cNvSpPr>
            <a:spLocks noGrp="1"/>
          </p:cNvSpPr>
          <p:nvPr>
            <p:ph type="sldNum" sz="quarter" idx="12"/>
          </p:nvPr>
        </p:nvSpPr>
        <p:spPr>
          <a:xfrm>
            <a:off x="6553200" y="6490771"/>
            <a:ext cx="2133600" cy="365125"/>
          </a:xfrm>
        </p:spPr>
        <p:txBody>
          <a:bodyPr/>
          <a:lstStyle/>
          <a:p>
            <a:fld id="{75490806-833E-4C23-AD2F-1B855FBFCB5A}" type="slidenum">
              <a:rPr lang="fr-FR" smtClean="0"/>
              <a:t>21</a:t>
            </a:fld>
            <a:endParaRPr lang="fr-FR" dirty="0"/>
          </a:p>
        </p:txBody>
      </p:sp>
      <p:sp>
        <p:nvSpPr>
          <p:cNvPr id="7" name="ZoneTexte 6">
            <a:extLst>
              <a:ext uri="{FF2B5EF4-FFF2-40B4-BE49-F238E27FC236}">
                <a16:creationId xmlns:a16="http://schemas.microsoft.com/office/drawing/2014/main" id="{6009381C-1910-42F3-A9A9-BF8230EFC4F8}"/>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pic>
        <p:nvPicPr>
          <p:cNvPr id="8" name="Image 7">
            <a:extLst>
              <a:ext uri="{FF2B5EF4-FFF2-40B4-BE49-F238E27FC236}">
                <a16:creationId xmlns:a16="http://schemas.microsoft.com/office/drawing/2014/main" id="{E98AA5F2-83A9-42B1-AC35-B1663ADC4A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9" name="Titre 1">
            <a:extLst>
              <a:ext uri="{FF2B5EF4-FFF2-40B4-BE49-F238E27FC236}">
                <a16:creationId xmlns:a16="http://schemas.microsoft.com/office/drawing/2014/main" id="{5E14A255-A140-4B91-8449-585B336AC653}"/>
              </a:ext>
            </a:extLst>
          </p:cNvPr>
          <p:cNvSpPr>
            <a:spLocks noGrp="1"/>
          </p:cNvSpPr>
          <p:nvPr>
            <p:ph type="title"/>
          </p:nvPr>
        </p:nvSpPr>
        <p:spPr>
          <a:xfrm>
            <a:off x="0" y="13905"/>
            <a:ext cx="8686800" cy="908040"/>
          </a:xfrm>
        </p:spPr>
        <p:txBody>
          <a:bodyPr>
            <a:normAutofit/>
          </a:bodyPr>
          <a:lstStyle/>
          <a:p>
            <a:pPr algn="l"/>
            <a:r>
              <a:rPr lang="fr-FR" sz="4000" b="1" dirty="0"/>
              <a:t>Aller vers …</a:t>
            </a:r>
          </a:p>
        </p:txBody>
      </p:sp>
      <p:pic>
        <p:nvPicPr>
          <p:cNvPr id="6" name="Espace réservé du contenu 5">
            <a:extLst>
              <a:ext uri="{FF2B5EF4-FFF2-40B4-BE49-F238E27FC236}">
                <a16:creationId xmlns:a16="http://schemas.microsoft.com/office/drawing/2014/main" id="{D945096A-DA4C-464D-BA6B-A5C753961197}"/>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835696" y="921945"/>
            <a:ext cx="5999333" cy="5400000"/>
          </a:xfrm>
        </p:spPr>
      </p:pic>
    </p:spTree>
    <p:extLst>
      <p:ext uri="{BB962C8B-B14F-4D97-AF65-F5344CB8AC3E}">
        <p14:creationId xmlns:p14="http://schemas.microsoft.com/office/powerpoint/2010/main" val="2634500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DAF294-6DA4-4FC7-B8FE-213490E095C0}"/>
              </a:ext>
            </a:extLst>
          </p:cNvPr>
          <p:cNvSpPr>
            <a:spLocks noGrp="1"/>
          </p:cNvSpPr>
          <p:nvPr>
            <p:ph type="sldNum" sz="quarter" idx="12"/>
          </p:nvPr>
        </p:nvSpPr>
        <p:spPr>
          <a:xfrm>
            <a:off x="6553200" y="6490771"/>
            <a:ext cx="2133600" cy="365125"/>
          </a:xfrm>
        </p:spPr>
        <p:txBody>
          <a:bodyPr/>
          <a:lstStyle/>
          <a:p>
            <a:fld id="{75490806-833E-4C23-AD2F-1B855FBFCB5A}" type="slidenum">
              <a:rPr lang="fr-FR" smtClean="0"/>
              <a:t>22</a:t>
            </a:fld>
            <a:endParaRPr lang="fr-FR" dirty="0"/>
          </a:p>
        </p:txBody>
      </p:sp>
      <p:sp>
        <p:nvSpPr>
          <p:cNvPr id="7" name="ZoneTexte 6">
            <a:extLst>
              <a:ext uri="{FF2B5EF4-FFF2-40B4-BE49-F238E27FC236}">
                <a16:creationId xmlns:a16="http://schemas.microsoft.com/office/drawing/2014/main" id="{6009381C-1910-42F3-A9A9-BF8230EFC4F8}"/>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pic>
        <p:nvPicPr>
          <p:cNvPr id="8" name="Image 7">
            <a:extLst>
              <a:ext uri="{FF2B5EF4-FFF2-40B4-BE49-F238E27FC236}">
                <a16:creationId xmlns:a16="http://schemas.microsoft.com/office/drawing/2014/main" id="{E98AA5F2-83A9-42B1-AC35-B1663ADC4A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9" name="Titre 1">
            <a:extLst>
              <a:ext uri="{FF2B5EF4-FFF2-40B4-BE49-F238E27FC236}">
                <a16:creationId xmlns:a16="http://schemas.microsoft.com/office/drawing/2014/main" id="{5E14A255-A140-4B91-8449-585B336AC653}"/>
              </a:ext>
            </a:extLst>
          </p:cNvPr>
          <p:cNvSpPr>
            <a:spLocks noGrp="1"/>
          </p:cNvSpPr>
          <p:nvPr>
            <p:ph type="title"/>
          </p:nvPr>
        </p:nvSpPr>
        <p:spPr>
          <a:xfrm>
            <a:off x="0" y="13905"/>
            <a:ext cx="8686800" cy="908040"/>
          </a:xfrm>
        </p:spPr>
        <p:txBody>
          <a:bodyPr>
            <a:normAutofit/>
          </a:bodyPr>
          <a:lstStyle/>
          <a:p>
            <a:pPr algn="l"/>
            <a:r>
              <a:rPr lang="fr-FR" sz="4000" b="1" dirty="0"/>
              <a:t>Inventer un nouveau monde…</a:t>
            </a:r>
          </a:p>
        </p:txBody>
      </p:sp>
      <p:pic>
        <p:nvPicPr>
          <p:cNvPr id="10" name="Espace réservé du contenu 9">
            <a:extLst>
              <a:ext uri="{FF2B5EF4-FFF2-40B4-BE49-F238E27FC236}">
                <a16:creationId xmlns:a16="http://schemas.microsoft.com/office/drawing/2014/main" id="{19812CE3-6D40-4250-A3B0-50D4FB9D3531}"/>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0" y="1004255"/>
            <a:ext cx="9143999" cy="5400000"/>
          </a:xfrm>
        </p:spPr>
      </p:pic>
    </p:spTree>
    <p:extLst>
      <p:ext uri="{BB962C8B-B14F-4D97-AF65-F5344CB8AC3E}">
        <p14:creationId xmlns:p14="http://schemas.microsoft.com/office/powerpoint/2010/main" val="389907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D7471188-2A1F-4AD3-84B5-8FA46AA9BC7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13676" y="935850"/>
            <a:ext cx="6916648" cy="5400000"/>
          </a:xfrm>
        </p:spPr>
      </p:pic>
      <p:sp>
        <p:nvSpPr>
          <p:cNvPr id="4" name="Espace réservé du numéro de diapositive 3">
            <a:extLst>
              <a:ext uri="{FF2B5EF4-FFF2-40B4-BE49-F238E27FC236}">
                <a16:creationId xmlns:a16="http://schemas.microsoft.com/office/drawing/2014/main" id="{AADAF294-6DA4-4FC7-B8FE-213490E095C0}"/>
              </a:ext>
            </a:extLst>
          </p:cNvPr>
          <p:cNvSpPr>
            <a:spLocks noGrp="1"/>
          </p:cNvSpPr>
          <p:nvPr>
            <p:ph type="sldNum" sz="quarter" idx="12"/>
          </p:nvPr>
        </p:nvSpPr>
        <p:spPr>
          <a:xfrm>
            <a:off x="6553200" y="6490771"/>
            <a:ext cx="2133600" cy="365125"/>
          </a:xfrm>
        </p:spPr>
        <p:txBody>
          <a:bodyPr/>
          <a:lstStyle/>
          <a:p>
            <a:fld id="{75490806-833E-4C23-AD2F-1B855FBFCB5A}" type="slidenum">
              <a:rPr lang="fr-FR" smtClean="0"/>
              <a:t>23</a:t>
            </a:fld>
            <a:endParaRPr lang="fr-FR" dirty="0"/>
          </a:p>
        </p:txBody>
      </p:sp>
      <p:sp>
        <p:nvSpPr>
          <p:cNvPr id="7" name="ZoneTexte 6">
            <a:extLst>
              <a:ext uri="{FF2B5EF4-FFF2-40B4-BE49-F238E27FC236}">
                <a16:creationId xmlns:a16="http://schemas.microsoft.com/office/drawing/2014/main" id="{6009381C-1910-42F3-A9A9-BF8230EFC4F8}"/>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pic>
        <p:nvPicPr>
          <p:cNvPr id="8" name="Image 7">
            <a:extLst>
              <a:ext uri="{FF2B5EF4-FFF2-40B4-BE49-F238E27FC236}">
                <a16:creationId xmlns:a16="http://schemas.microsoft.com/office/drawing/2014/main" id="{E98AA5F2-83A9-42B1-AC35-B1663ADC4A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9" name="Titre 1">
            <a:extLst>
              <a:ext uri="{FF2B5EF4-FFF2-40B4-BE49-F238E27FC236}">
                <a16:creationId xmlns:a16="http://schemas.microsoft.com/office/drawing/2014/main" id="{5E14A255-A140-4B91-8449-585B336AC653}"/>
              </a:ext>
            </a:extLst>
          </p:cNvPr>
          <p:cNvSpPr>
            <a:spLocks noGrp="1"/>
          </p:cNvSpPr>
          <p:nvPr>
            <p:ph type="title"/>
          </p:nvPr>
        </p:nvSpPr>
        <p:spPr>
          <a:xfrm>
            <a:off x="0" y="13905"/>
            <a:ext cx="8686800" cy="908040"/>
          </a:xfrm>
        </p:spPr>
        <p:txBody>
          <a:bodyPr>
            <a:normAutofit/>
          </a:bodyPr>
          <a:lstStyle/>
          <a:p>
            <a:pPr algn="l"/>
            <a:r>
              <a:rPr lang="fr-FR" sz="4000" b="1" dirty="0"/>
              <a:t>Donner le pouvoir …</a:t>
            </a:r>
          </a:p>
        </p:txBody>
      </p:sp>
    </p:spTree>
    <p:extLst>
      <p:ext uri="{BB962C8B-B14F-4D97-AF65-F5344CB8AC3E}">
        <p14:creationId xmlns:p14="http://schemas.microsoft.com/office/powerpoint/2010/main" val="2028227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490354"/>
            <a:ext cx="2133600" cy="365125"/>
          </a:xfrm>
        </p:spPr>
        <p:txBody>
          <a:bodyPr/>
          <a:lstStyle/>
          <a:p>
            <a:fld id="{75490806-833E-4C23-AD2F-1B855FBFCB5A}" type="slidenum">
              <a:rPr lang="fr-FR" smtClean="0"/>
              <a:t>24</a:t>
            </a:fld>
            <a:endParaRPr lang="fr-FR"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8" name="Espace réservé du contenu 2"/>
          <p:cNvSpPr txBox="1">
            <a:spLocks/>
          </p:cNvSpPr>
          <p:nvPr/>
        </p:nvSpPr>
        <p:spPr>
          <a:xfrm>
            <a:off x="609599" y="1577856"/>
            <a:ext cx="8229600" cy="4587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t>Avec qui changer la société ?</a:t>
            </a:r>
          </a:p>
          <a:p>
            <a:endParaRPr lang="fr-FR" dirty="0"/>
          </a:p>
          <a:p>
            <a:r>
              <a:rPr lang="fr-FR" dirty="0"/>
              <a:t>Quels horizons d’émancipation ?</a:t>
            </a:r>
          </a:p>
          <a:p>
            <a:pPr marL="0" indent="0">
              <a:buNone/>
            </a:pPr>
            <a:endParaRPr lang="fr-FR" dirty="0"/>
          </a:p>
          <a:p>
            <a:r>
              <a:rPr lang="fr-FR" dirty="0"/>
              <a:t>Vers une société inclusive ?</a:t>
            </a:r>
          </a:p>
        </p:txBody>
      </p:sp>
      <p:sp>
        <p:nvSpPr>
          <p:cNvPr id="7" name="ZoneTexte 6">
            <a:extLst>
              <a:ext uri="{FF2B5EF4-FFF2-40B4-BE49-F238E27FC236}">
                <a16:creationId xmlns:a16="http://schemas.microsoft.com/office/drawing/2014/main" id="{32E692CA-5D7A-4CAF-B727-A4AEAFB14FAB}"/>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9" name="Titre 1">
            <a:extLst>
              <a:ext uri="{FF2B5EF4-FFF2-40B4-BE49-F238E27FC236}">
                <a16:creationId xmlns:a16="http://schemas.microsoft.com/office/drawing/2014/main" id="{F65977AE-5496-4FDE-BF75-8EF62ED13454}"/>
              </a:ext>
            </a:extLst>
          </p:cNvPr>
          <p:cNvSpPr>
            <a:spLocks noGrp="1"/>
          </p:cNvSpPr>
          <p:nvPr>
            <p:ph type="title"/>
          </p:nvPr>
        </p:nvSpPr>
        <p:spPr>
          <a:xfrm>
            <a:off x="0" y="13905"/>
            <a:ext cx="8686800" cy="908040"/>
          </a:xfrm>
        </p:spPr>
        <p:txBody>
          <a:bodyPr>
            <a:normAutofit/>
          </a:bodyPr>
          <a:lstStyle/>
          <a:p>
            <a:pPr algn="l"/>
            <a:r>
              <a:rPr lang="fr-FR" sz="4000" b="1" dirty="0"/>
              <a:t>Changer la société …</a:t>
            </a:r>
          </a:p>
        </p:txBody>
      </p:sp>
    </p:spTree>
    <p:extLst>
      <p:ext uri="{BB962C8B-B14F-4D97-AF65-F5344CB8AC3E}">
        <p14:creationId xmlns:p14="http://schemas.microsoft.com/office/powerpoint/2010/main" val="176886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6490354"/>
            <a:ext cx="2133600" cy="365125"/>
          </a:xfrm>
        </p:spPr>
        <p:txBody>
          <a:bodyPr/>
          <a:lstStyle/>
          <a:p>
            <a:fld id="{75490806-833E-4C23-AD2F-1B855FBFCB5A}" type="slidenum">
              <a:rPr lang="fr-FR" smtClean="0"/>
              <a:t>25</a:t>
            </a:fld>
            <a:endParaRPr lang="fr-FR"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7" name="ZoneTexte 6">
            <a:extLst>
              <a:ext uri="{FF2B5EF4-FFF2-40B4-BE49-F238E27FC236}">
                <a16:creationId xmlns:a16="http://schemas.microsoft.com/office/drawing/2014/main" id="{32E692CA-5D7A-4CAF-B727-A4AEAFB14FAB}"/>
              </a:ext>
            </a:extLst>
          </p:cNvPr>
          <p:cNvSpPr txBox="1"/>
          <p:nvPr/>
        </p:nvSpPr>
        <p:spPr>
          <a:xfrm>
            <a:off x="0" y="6488668"/>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9" name="Titre 1">
            <a:extLst>
              <a:ext uri="{FF2B5EF4-FFF2-40B4-BE49-F238E27FC236}">
                <a16:creationId xmlns:a16="http://schemas.microsoft.com/office/drawing/2014/main" id="{F65977AE-5496-4FDE-BF75-8EF62ED13454}"/>
              </a:ext>
            </a:extLst>
          </p:cNvPr>
          <p:cNvSpPr>
            <a:spLocks noGrp="1"/>
          </p:cNvSpPr>
          <p:nvPr>
            <p:ph type="title"/>
          </p:nvPr>
        </p:nvSpPr>
        <p:spPr>
          <a:xfrm>
            <a:off x="228600" y="1592796"/>
            <a:ext cx="8686800" cy="3672408"/>
          </a:xfrm>
        </p:spPr>
        <p:txBody>
          <a:bodyPr>
            <a:normAutofit/>
          </a:bodyPr>
          <a:lstStyle/>
          <a:p>
            <a:r>
              <a:rPr lang="fr-FR" sz="4000" b="1" dirty="0"/>
              <a:t>Merci pour votre écoute </a:t>
            </a:r>
            <a:br>
              <a:rPr lang="fr-FR" sz="4000" b="1" dirty="0"/>
            </a:br>
            <a:r>
              <a:rPr lang="fr-FR" sz="4000" b="1" dirty="0"/>
              <a:t>et pour vos réactions</a:t>
            </a:r>
            <a:br>
              <a:rPr lang="fr-FR" sz="4000" b="1" dirty="0"/>
            </a:br>
            <a:r>
              <a:rPr lang="fr-FR" sz="1600" b="1" dirty="0"/>
              <a:t>à christophe.dansac@univ-tlse2.fr</a:t>
            </a:r>
            <a:br>
              <a:rPr lang="fr-FR" sz="4000" b="1" dirty="0"/>
            </a:br>
            <a:endParaRPr lang="fr-FR" sz="4000" b="1" dirty="0"/>
          </a:p>
        </p:txBody>
      </p:sp>
    </p:spTree>
    <p:extLst>
      <p:ext uri="{BB962C8B-B14F-4D97-AF65-F5344CB8AC3E}">
        <p14:creationId xmlns:p14="http://schemas.microsoft.com/office/powerpoint/2010/main" val="312359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a:xfrm>
            <a:off x="6553200" y="6472120"/>
            <a:ext cx="2133600" cy="365125"/>
          </a:xfrm>
        </p:spPr>
        <p:txBody>
          <a:bodyPr/>
          <a:lstStyle/>
          <a:p>
            <a:fld id="{75490806-833E-4C23-AD2F-1B855FBFCB5A}" type="slidenum">
              <a:rPr lang="fr-FR" smtClean="0"/>
              <a:t>3</a:t>
            </a:fld>
            <a:endParaRPr lang="fr-FR"/>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6" name="ZoneTexte 5"/>
          <p:cNvSpPr txBox="1"/>
          <p:nvPr/>
        </p:nvSpPr>
        <p:spPr>
          <a:xfrm>
            <a:off x="0" y="6467703"/>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8" name="Espace réservé du contenu 2"/>
          <p:cNvSpPr txBox="1">
            <a:spLocks/>
          </p:cNvSpPr>
          <p:nvPr/>
        </p:nvSpPr>
        <p:spPr>
          <a:xfrm>
            <a:off x="580255" y="944317"/>
            <a:ext cx="8229600" cy="518184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b="1" dirty="0"/>
              <a:t>Selon </a:t>
            </a:r>
            <a:r>
              <a:rPr lang="fr-FR" b="1" dirty="0" err="1"/>
              <a:t>Libois</a:t>
            </a:r>
            <a:r>
              <a:rPr lang="fr-FR" b="1" dirty="0"/>
              <a:t> et al. (2011)</a:t>
            </a:r>
            <a:r>
              <a:rPr lang="fr-FR" dirty="0"/>
              <a:t> :</a:t>
            </a:r>
          </a:p>
          <a:p>
            <a:pPr marL="514350" indent="-514350">
              <a:buAutoNum type="arabicParenR"/>
            </a:pPr>
            <a:r>
              <a:rPr lang="fr-FR" dirty="0"/>
              <a:t>La libre adhésion</a:t>
            </a:r>
          </a:p>
          <a:p>
            <a:pPr marL="514350" indent="-514350">
              <a:buAutoNum type="arabicParenR"/>
            </a:pPr>
            <a:r>
              <a:rPr lang="fr-FR" dirty="0"/>
              <a:t>La participation</a:t>
            </a:r>
          </a:p>
          <a:p>
            <a:pPr marL="514350" indent="-514350">
              <a:buAutoNum type="arabicParenR"/>
            </a:pPr>
            <a:r>
              <a:rPr lang="fr-FR" dirty="0"/>
              <a:t>Le changement social</a:t>
            </a:r>
          </a:p>
          <a:p>
            <a:pPr marL="514350" indent="-514350">
              <a:buAutoNum type="arabicParenR"/>
            </a:pPr>
            <a:r>
              <a:rPr lang="fr-FR" dirty="0"/>
              <a:t>La solidarité au sein d’une communauté diversifiée</a:t>
            </a:r>
          </a:p>
          <a:p>
            <a:pPr marL="514350" indent="-514350">
              <a:buAutoNum type="arabicParenR"/>
            </a:pPr>
            <a:r>
              <a:rPr lang="fr-FR" dirty="0"/>
              <a:t>La valorisation de la culture, comme mode d’appartenance, pouvoir d’expression et</a:t>
            </a:r>
            <a:br>
              <a:rPr lang="fr-FR" dirty="0"/>
            </a:br>
            <a:r>
              <a:rPr lang="fr-FR" dirty="0"/>
              <a:t>d’action.</a:t>
            </a:r>
          </a:p>
          <a:p>
            <a:pPr marL="0" indent="0">
              <a:buNone/>
            </a:pPr>
            <a:r>
              <a:rPr lang="fr-FR" sz="2200" b="1" dirty="0" err="1"/>
              <a:t>Libois</a:t>
            </a:r>
            <a:r>
              <a:rPr lang="fr-FR" sz="2200" b="1" dirty="0"/>
              <a:t>, J., Armbruster </a:t>
            </a:r>
            <a:r>
              <a:rPr lang="fr-FR" sz="2200" b="1" dirty="0" err="1"/>
              <a:t>Elatifi</a:t>
            </a:r>
            <a:r>
              <a:rPr lang="fr-FR" sz="2200" b="1" dirty="0"/>
              <a:t>, U., Rouget, E., </a:t>
            </a:r>
            <a:r>
              <a:rPr lang="fr-FR" sz="2200" b="1" dirty="0" err="1"/>
              <a:t>Warynski</a:t>
            </a:r>
            <a:r>
              <a:rPr lang="fr-FR" sz="2200" b="1" dirty="0"/>
              <a:t>, D., </a:t>
            </a:r>
            <a:r>
              <a:rPr lang="fr-FR" sz="2200" b="1" dirty="0" err="1"/>
              <a:t>Junod</a:t>
            </a:r>
            <a:r>
              <a:rPr lang="fr-FR" sz="2200" b="1" dirty="0"/>
              <a:t>, R., &amp; </a:t>
            </a:r>
            <a:r>
              <a:rPr lang="fr-FR" sz="2200" b="1" dirty="0" err="1"/>
              <a:t>Menghini</a:t>
            </a:r>
            <a:r>
              <a:rPr lang="fr-FR" sz="2200" b="1" dirty="0"/>
              <a:t>, M. (2011). Déclaration pour l’animation socioculturelle : Affirmer une continuité historique et affronter les défis actuels.</a:t>
            </a:r>
          </a:p>
          <a:p>
            <a:pPr marL="0" indent="0">
              <a:buNone/>
            </a:pPr>
            <a:endParaRPr lang="fr-FR" dirty="0"/>
          </a:p>
        </p:txBody>
      </p:sp>
      <p:sp>
        <p:nvSpPr>
          <p:cNvPr id="9" name="Titre 1">
            <a:extLst>
              <a:ext uri="{FF2B5EF4-FFF2-40B4-BE49-F238E27FC236}">
                <a16:creationId xmlns:a16="http://schemas.microsoft.com/office/drawing/2014/main" id="{C70EDBD7-6B9D-486E-82E9-13CF14E7850F}"/>
              </a:ext>
            </a:extLst>
          </p:cNvPr>
          <p:cNvSpPr txBox="1">
            <a:spLocks/>
          </p:cNvSpPr>
          <p:nvPr/>
        </p:nvSpPr>
        <p:spPr>
          <a:xfrm>
            <a:off x="0" y="13905"/>
            <a:ext cx="8686800" cy="908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b="1" dirty="0"/>
              <a:t>Le noyau dur de l’animation</a:t>
            </a:r>
          </a:p>
        </p:txBody>
      </p:sp>
    </p:spTree>
    <p:extLst>
      <p:ext uri="{BB962C8B-B14F-4D97-AF65-F5344CB8AC3E}">
        <p14:creationId xmlns:p14="http://schemas.microsoft.com/office/powerpoint/2010/main" val="48701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a:xfrm>
            <a:off x="6553200" y="6472120"/>
            <a:ext cx="2133600" cy="365125"/>
          </a:xfrm>
        </p:spPr>
        <p:txBody>
          <a:bodyPr/>
          <a:lstStyle/>
          <a:p>
            <a:fld id="{75490806-833E-4C23-AD2F-1B855FBFCB5A}" type="slidenum">
              <a:rPr lang="fr-FR" smtClean="0"/>
              <a:t>4</a:t>
            </a:fld>
            <a:endParaRPr lang="fr-FR"/>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6" name="ZoneTexte 5"/>
          <p:cNvSpPr txBox="1"/>
          <p:nvPr/>
        </p:nvSpPr>
        <p:spPr>
          <a:xfrm>
            <a:off x="0" y="6467703"/>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8" name="Espace réservé du contenu 2"/>
          <p:cNvSpPr txBox="1">
            <a:spLocks/>
          </p:cNvSpPr>
          <p:nvPr/>
        </p:nvSpPr>
        <p:spPr>
          <a:xfrm>
            <a:off x="608855" y="1135276"/>
            <a:ext cx="8229600" cy="481400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t>Modèle décrivant les fonctions professionnelles de l’intervention sociale, y compris de l’animation</a:t>
            </a:r>
          </a:p>
          <a:p>
            <a:r>
              <a:rPr lang="fr-FR" dirty="0"/>
              <a:t>Héritage de Jean-Claude Gillet à qui l’on doit les deux premiers M, </a:t>
            </a:r>
            <a:r>
              <a:rPr lang="fr-FR" b="1" dirty="0">
                <a:solidFill>
                  <a:srgbClr val="C00000"/>
                </a:solidFill>
              </a:rPr>
              <a:t>Militant</a:t>
            </a:r>
            <a:r>
              <a:rPr lang="fr-FR" dirty="0"/>
              <a:t> et </a:t>
            </a:r>
            <a:r>
              <a:rPr lang="fr-FR" b="1" dirty="0">
                <a:solidFill>
                  <a:srgbClr val="C00000"/>
                </a:solidFill>
              </a:rPr>
              <a:t>Médiateur</a:t>
            </a:r>
            <a:r>
              <a:rPr lang="fr-FR" dirty="0"/>
              <a:t>, et le T du </a:t>
            </a:r>
            <a:r>
              <a:rPr lang="fr-FR" b="1" dirty="0">
                <a:solidFill>
                  <a:srgbClr val="C00000"/>
                </a:solidFill>
              </a:rPr>
              <a:t>Technicien</a:t>
            </a:r>
          </a:p>
          <a:p>
            <a:r>
              <a:rPr lang="fr-FR" dirty="0"/>
              <a:t>Les discours des intervenants sociaux analysés amènent à ajouter deux figures, celle du </a:t>
            </a:r>
            <a:r>
              <a:rPr lang="fr-FR" b="1" dirty="0">
                <a:solidFill>
                  <a:srgbClr val="C00000"/>
                </a:solidFill>
              </a:rPr>
              <a:t>Clinicien</a:t>
            </a:r>
            <a:r>
              <a:rPr lang="fr-FR" dirty="0"/>
              <a:t> et celle du </a:t>
            </a:r>
            <a:r>
              <a:rPr lang="fr-FR" b="1" dirty="0">
                <a:solidFill>
                  <a:srgbClr val="C00000"/>
                </a:solidFill>
              </a:rPr>
              <a:t>Pédagogue</a:t>
            </a:r>
          </a:p>
          <a:p>
            <a:endParaRPr lang="fr-FR" sz="1500" dirty="0"/>
          </a:p>
          <a:p>
            <a:r>
              <a:rPr lang="fr-FR" dirty="0"/>
              <a:t>Approche </a:t>
            </a:r>
            <a:r>
              <a:rPr lang="fr-FR" u="sng" dirty="0"/>
              <a:t>non normative</a:t>
            </a:r>
          </a:p>
          <a:p>
            <a:r>
              <a:rPr lang="fr-FR" dirty="0"/>
              <a:t>Approche componentielle</a:t>
            </a:r>
          </a:p>
        </p:txBody>
      </p:sp>
      <p:sp>
        <p:nvSpPr>
          <p:cNvPr id="9" name="Titre 1">
            <a:extLst>
              <a:ext uri="{FF2B5EF4-FFF2-40B4-BE49-F238E27FC236}">
                <a16:creationId xmlns:a16="http://schemas.microsoft.com/office/drawing/2014/main" id="{C70EDBD7-6B9D-486E-82E9-13CF14E7850F}"/>
              </a:ext>
            </a:extLst>
          </p:cNvPr>
          <p:cNvSpPr txBox="1">
            <a:spLocks/>
          </p:cNvSpPr>
          <p:nvPr/>
        </p:nvSpPr>
        <p:spPr>
          <a:xfrm>
            <a:off x="0" y="13905"/>
            <a:ext cx="8686800" cy="908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b="1" dirty="0"/>
              <a:t>Le modèle MMCTP (</a:t>
            </a:r>
            <a:r>
              <a:rPr lang="fr-FR" sz="4000" b="1" dirty="0" err="1"/>
              <a:t>Dansac</a:t>
            </a:r>
            <a:r>
              <a:rPr lang="fr-FR" sz="4000" b="1" dirty="0"/>
              <a:t> et </a:t>
            </a:r>
            <a:r>
              <a:rPr lang="fr-FR" sz="4000" b="1" dirty="0">
                <a:solidFill>
                  <a:srgbClr val="C00000"/>
                </a:solidFill>
              </a:rPr>
              <a:t>al.</a:t>
            </a:r>
            <a:r>
              <a:rPr lang="fr-FR" sz="4000" b="1" dirty="0"/>
              <a:t>)</a:t>
            </a:r>
          </a:p>
        </p:txBody>
      </p:sp>
    </p:spTree>
    <p:extLst>
      <p:ext uri="{BB962C8B-B14F-4D97-AF65-F5344CB8AC3E}">
        <p14:creationId xmlns:p14="http://schemas.microsoft.com/office/powerpoint/2010/main" val="103081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42" name="ZoneTexte 41">
            <a:extLst>
              <a:ext uri="{FF2B5EF4-FFF2-40B4-BE49-F238E27FC236}">
                <a16:creationId xmlns:a16="http://schemas.microsoft.com/office/drawing/2014/main" id="{F65CB8A5-F111-4644-94FE-7BC191D333B3}"/>
              </a:ext>
            </a:extLst>
          </p:cNvPr>
          <p:cNvSpPr txBox="1"/>
          <p:nvPr/>
        </p:nvSpPr>
        <p:spPr>
          <a:xfrm>
            <a:off x="0" y="6492922"/>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43" name="Espace réservé du numéro de diapositive 3">
            <a:extLst>
              <a:ext uri="{FF2B5EF4-FFF2-40B4-BE49-F238E27FC236}">
                <a16:creationId xmlns:a16="http://schemas.microsoft.com/office/drawing/2014/main" id="{F7D80C25-4B8E-4770-B922-5C06FCA3F0D3}"/>
              </a:ext>
            </a:extLst>
          </p:cNvPr>
          <p:cNvSpPr>
            <a:spLocks noGrp="1"/>
          </p:cNvSpPr>
          <p:nvPr>
            <p:ph type="sldNum" sz="quarter" idx="12"/>
          </p:nvPr>
        </p:nvSpPr>
        <p:spPr>
          <a:xfrm>
            <a:off x="6553200" y="6490354"/>
            <a:ext cx="2133600" cy="365125"/>
          </a:xfrm>
        </p:spPr>
        <p:txBody>
          <a:bodyPr/>
          <a:lstStyle/>
          <a:p>
            <a:fld id="{75490806-833E-4C23-AD2F-1B855FBFCB5A}" type="slidenum">
              <a:rPr lang="fr-FR" smtClean="0"/>
              <a:t>5</a:t>
            </a:fld>
            <a:endParaRPr lang="fr-FR" dirty="0"/>
          </a:p>
        </p:txBody>
      </p:sp>
      <p:sp>
        <p:nvSpPr>
          <p:cNvPr id="44" name="Titre 1">
            <a:extLst>
              <a:ext uri="{FF2B5EF4-FFF2-40B4-BE49-F238E27FC236}">
                <a16:creationId xmlns:a16="http://schemas.microsoft.com/office/drawing/2014/main" id="{3A52390A-E258-4B29-A15E-17B32C299C4F}"/>
              </a:ext>
            </a:extLst>
          </p:cNvPr>
          <p:cNvSpPr txBox="1">
            <a:spLocks/>
          </p:cNvSpPr>
          <p:nvPr/>
        </p:nvSpPr>
        <p:spPr>
          <a:xfrm>
            <a:off x="0" y="13905"/>
            <a:ext cx="8686800" cy="908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b="1" dirty="0"/>
              <a:t>Les fonctions</a:t>
            </a:r>
          </a:p>
        </p:txBody>
      </p:sp>
      <p:grpSp>
        <p:nvGrpSpPr>
          <p:cNvPr id="9" name="Groupe 8"/>
          <p:cNvGrpSpPr/>
          <p:nvPr/>
        </p:nvGrpSpPr>
        <p:grpSpPr>
          <a:xfrm>
            <a:off x="2497429" y="592143"/>
            <a:ext cx="5128507" cy="4933524"/>
            <a:chOff x="2197632" y="1151235"/>
            <a:chExt cx="5514411" cy="5304756"/>
          </a:xfrm>
        </p:grpSpPr>
        <p:grpSp>
          <p:nvGrpSpPr>
            <p:cNvPr id="3" name="Groupe 2"/>
            <p:cNvGrpSpPr/>
            <p:nvPr/>
          </p:nvGrpSpPr>
          <p:grpSpPr>
            <a:xfrm>
              <a:off x="2197632" y="1151235"/>
              <a:ext cx="5514411" cy="5304756"/>
              <a:chOff x="1577869" y="404664"/>
              <a:chExt cx="6149697" cy="5915889"/>
            </a:xfrm>
          </p:grpSpPr>
          <p:cxnSp>
            <p:nvCxnSpPr>
              <p:cNvPr id="11" name="Connecteur droit 10"/>
              <p:cNvCxnSpPr/>
              <p:nvPr/>
            </p:nvCxnSpPr>
            <p:spPr>
              <a:xfrm>
                <a:off x="4666893" y="1373746"/>
                <a:ext cx="0" cy="2151856"/>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578665"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4666893"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4666893"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376297"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3226733" y="1047702"/>
                <a:ext cx="2880319" cy="442874"/>
              </a:xfrm>
              <a:prstGeom prst="rect">
                <a:avLst/>
              </a:prstGeom>
              <a:noFill/>
            </p:spPr>
            <p:txBody>
              <a:bodyPr wrap="square" rtlCol="0">
                <a:spAutoFit/>
              </a:bodyPr>
              <a:lstStyle/>
              <a:p>
                <a:pPr algn="ctr"/>
                <a:r>
                  <a:rPr lang="fr-FR" b="1" dirty="0">
                    <a:solidFill>
                      <a:srgbClr val="000000"/>
                    </a:solidFill>
                  </a:rPr>
                  <a:t>Militant</a:t>
                </a:r>
              </a:p>
            </p:txBody>
          </p:sp>
          <p:sp>
            <p:nvSpPr>
              <p:cNvPr id="33" name="ZoneTexte 32"/>
              <p:cNvSpPr txBox="1"/>
              <p:nvPr/>
            </p:nvSpPr>
            <p:spPr>
              <a:xfrm rot="4380000">
                <a:off x="5476212" y="2566267"/>
                <a:ext cx="2880319" cy="442874"/>
              </a:xfrm>
              <a:prstGeom prst="rect">
                <a:avLst/>
              </a:prstGeom>
              <a:noFill/>
            </p:spPr>
            <p:txBody>
              <a:bodyPr wrap="square" rtlCol="0">
                <a:spAutoFit/>
              </a:bodyPr>
              <a:lstStyle/>
              <a:p>
                <a:pPr algn="ctr"/>
                <a:r>
                  <a:rPr lang="fr-FR" b="1" dirty="0">
                    <a:solidFill>
                      <a:srgbClr val="000000"/>
                    </a:solidFill>
                  </a:rPr>
                  <a:t>Médiateur</a:t>
                </a:r>
              </a:p>
            </p:txBody>
          </p:sp>
          <p:sp>
            <p:nvSpPr>
              <p:cNvPr id="34" name="ZoneTexte 33"/>
              <p:cNvSpPr txBox="1"/>
              <p:nvPr/>
            </p:nvSpPr>
            <p:spPr>
              <a:xfrm rot="20100000">
                <a:off x="4626796" y="5280675"/>
                <a:ext cx="2880319" cy="442874"/>
              </a:xfrm>
              <a:prstGeom prst="rect">
                <a:avLst/>
              </a:prstGeom>
              <a:noFill/>
            </p:spPr>
            <p:txBody>
              <a:bodyPr wrap="square" rtlCol="0">
                <a:spAutoFit/>
              </a:bodyPr>
              <a:lstStyle/>
              <a:p>
                <a:pPr algn="ctr"/>
                <a:r>
                  <a:rPr lang="fr-FR" b="1" dirty="0">
                    <a:solidFill>
                      <a:srgbClr val="000000"/>
                    </a:solidFill>
                  </a:rPr>
                  <a:t>Clinicien</a:t>
                </a:r>
              </a:p>
            </p:txBody>
          </p:sp>
          <p:sp>
            <p:nvSpPr>
              <p:cNvPr id="35" name="ZoneTexte 34"/>
              <p:cNvSpPr txBox="1"/>
              <p:nvPr/>
            </p:nvSpPr>
            <p:spPr>
              <a:xfrm rot="2100000">
                <a:off x="1786573" y="5280675"/>
                <a:ext cx="2880319" cy="442874"/>
              </a:xfrm>
              <a:prstGeom prst="rect">
                <a:avLst/>
              </a:prstGeom>
              <a:noFill/>
            </p:spPr>
            <p:txBody>
              <a:bodyPr wrap="square" rtlCol="0">
                <a:spAutoFit/>
              </a:bodyPr>
              <a:lstStyle/>
              <a:p>
                <a:pPr algn="ctr"/>
                <a:r>
                  <a:rPr lang="fr-FR" b="1" dirty="0">
                    <a:solidFill>
                      <a:srgbClr val="000000"/>
                    </a:solidFill>
                  </a:rPr>
                  <a:t>Technicien</a:t>
                </a:r>
              </a:p>
            </p:txBody>
          </p:sp>
          <p:sp>
            <p:nvSpPr>
              <p:cNvPr id="36" name="ZoneTexte 35"/>
              <p:cNvSpPr txBox="1"/>
              <p:nvPr/>
            </p:nvSpPr>
            <p:spPr>
              <a:xfrm rot="17160000">
                <a:off x="962111" y="2566267"/>
                <a:ext cx="2880319" cy="442874"/>
              </a:xfrm>
              <a:prstGeom prst="rect">
                <a:avLst/>
              </a:prstGeom>
              <a:noFill/>
            </p:spPr>
            <p:txBody>
              <a:bodyPr wrap="square" rtlCol="0">
                <a:spAutoFit/>
              </a:bodyPr>
              <a:lstStyle/>
              <a:p>
                <a:pPr algn="ctr"/>
                <a:r>
                  <a:rPr lang="fr-FR" b="1" dirty="0">
                    <a:solidFill>
                      <a:srgbClr val="000000"/>
                    </a:solidFill>
                  </a:rPr>
                  <a:t>Pédagogue</a:t>
                </a:r>
              </a:p>
            </p:txBody>
          </p:sp>
          <p:sp>
            <p:nvSpPr>
              <p:cNvPr id="21" name="ZoneTexte 20"/>
              <p:cNvSpPr txBox="1"/>
              <p:nvPr/>
            </p:nvSpPr>
            <p:spPr>
              <a:xfrm rot="16200000">
                <a:off x="3015353" y="2672528"/>
                <a:ext cx="2880320" cy="369332"/>
              </a:xfrm>
              <a:prstGeom prst="rect">
                <a:avLst/>
              </a:prstGeom>
              <a:noFill/>
            </p:spPr>
            <p:txBody>
              <a:bodyPr wrap="square" rtlCol="0">
                <a:spAutoFit/>
              </a:bodyPr>
              <a:lstStyle/>
              <a:p>
                <a:pPr algn="r"/>
                <a:r>
                  <a:rPr lang="fr-FR" i="1" dirty="0">
                    <a:solidFill>
                      <a:srgbClr val="000000"/>
                    </a:solidFill>
                  </a:rPr>
                  <a:t>Élucidation</a:t>
                </a:r>
              </a:p>
            </p:txBody>
          </p:sp>
          <p:sp>
            <p:nvSpPr>
              <p:cNvPr id="23" name="ZoneTexte 22"/>
              <p:cNvSpPr txBox="1"/>
              <p:nvPr/>
            </p:nvSpPr>
            <p:spPr>
              <a:xfrm rot="988332">
                <a:off x="2581436" y="2924620"/>
                <a:ext cx="2880320" cy="369332"/>
              </a:xfrm>
              <a:prstGeom prst="rect">
                <a:avLst/>
              </a:prstGeom>
              <a:noFill/>
            </p:spPr>
            <p:txBody>
              <a:bodyPr wrap="square" rtlCol="0">
                <a:spAutoFit/>
              </a:bodyPr>
              <a:lstStyle/>
              <a:p>
                <a:r>
                  <a:rPr lang="fr-FR" i="1" dirty="0">
                    <a:solidFill>
                      <a:srgbClr val="000000"/>
                    </a:solidFill>
                  </a:rPr>
                  <a:t>Transmission</a:t>
                </a:r>
              </a:p>
            </p:txBody>
          </p:sp>
          <p:sp>
            <p:nvSpPr>
              <p:cNvPr id="24" name="ZoneTexte 23"/>
              <p:cNvSpPr txBox="1"/>
              <p:nvPr/>
            </p:nvSpPr>
            <p:spPr>
              <a:xfrm rot="18329048">
                <a:off x="2644145" y="3800904"/>
                <a:ext cx="2880319" cy="369331"/>
              </a:xfrm>
              <a:prstGeom prst="rect">
                <a:avLst/>
              </a:prstGeom>
              <a:noFill/>
            </p:spPr>
            <p:txBody>
              <a:bodyPr wrap="square" rtlCol="0">
                <a:spAutoFit/>
              </a:bodyPr>
              <a:lstStyle/>
              <a:p>
                <a:r>
                  <a:rPr lang="fr-FR" i="1" dirty="0">
                    <a:solidFill>
                      <a:srgbClr val="000000"/>
                    </a:solidFill>
                  </a:rPr>
                  <a:t>Production</a:t>
                </a:r>
              </a:p>
            </p:txBody>
          </p:sp>
          <p:sp>
            <p:nvSpPr>
              <p:cNvPr id="25" name="ZoneTexte 24"/>
              <p:cNvSpPr txBox="1"/>
              <p:nvPr/>
            </p:nvSpPr>
            <p:spPr>
              <a:xfrm rot="3282348">
                <a:off x="3871499" y="3880395"/>
                <a:ext cx="2880320" cy="377557"/>
              </a:xfrm>
              <a:prstGeom prst="rect">
                <a:avLst/>
              </a:prstGeom>
              <a:noFill/>
            </p:spPr>
            <p:txBody>
              <a:bodyPr wrap="square" rtlCol="0">
                <a:spAutoFit/>
              </a:bodyPr>
              <a:lstStyle/>
              <a:p>
                <a:pPr algn="r"/>
                <a:r>
                  <a:rPr lang="fr-FR" sz="1600" i="1" dirty="0">
                    <a:solidFill>
                      <a:srgbClr val="000000"/>
                    </a:solidFill>
                  </a:rPr>
                  <a:t>Accompagnement</a:t>
                </a:r>
              </a:p>
            </p:txBody>
          </p:sp>
          <p:sp>
            <p:nvSpPr>
              <p:cNvPr id="26" name="ZoneTexte 25"/>
              <p:cNvSpPr txBox="1"/>
              <p:nvPr/>
            </p:nvSpPr>
            <p:spPr>
              <a:xfrm rot="20580000">
                <a:off x="3871497" y="2940921"/>
                <a:ext cx="2880320" cy="369332"/>
              </a:xfrm>
              <a:prstGeom prst="rect">
                <a:avLst/>
              </a:prstGeom>
              <a:noFill/>
            </p:spPr>
            <p:txBody>
              <a:bodyPr wrap="square" rtlCol="0">
                <a:spAutoFit/>
              </a:bodyPr>
              <a:lstStyle/>
              <a:p>
                <a:pPr algn="r"/>
                <a:r>
                  <a:rPr lang="fr-FR" i="1" dirty="0">
                    <a:solidFill>
                      <a:srgbClr val="000000"/>
                    </a:solidFill>
                  </a:rPr>
                  <a:t>Facilitation</a:t>
                </a:r>
              </a:p>
            </p:txBody>
          </p:sp>
          <p:sp>
            <p:nvSpPr>
              <p:cNvPr id="2" name="Ellipse 1"/>
              <p:cNvSpPr/>
              <p:nvPr/>
            </p:nvSpPr>
            <p:spPr>
              <a:xfrm>
                <a:off x="3514765" y="404664"/>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fr-FR" dirty="0">
                    <a:solidFill>
                      <a:srgbClr val="000000"/>
                    </a:solidFill>
                    <a:latin typeface="Calibri" panose="020F0502020204030204" pitchFamily="34" charset="0"/>
                    <a:cs typeface="Calibri" panose="020F0502020204030204" pitchFamily="34" charset="0"/>
                  </a:rPr>
                  <a:t>CONVAINCRE</a:t>
                </a:r>
              </a:p>
            </p:txBody>
          </p:sp>
          <p:sp>
            <p:nvSpPr>
              <p:cNvPr id="27" name="Ellipse 26"/>
              <p:cNvSpPr/>
              <p:nvPr/>
            </p:nvSpPr>
            <p:spPr>
              <a:xfrm rot="2100000">
                <a:off x="1717340" y="5548209"/>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wrap="none" lIns="36000" rIns="36000" rtlCol="0" anchor="ctr"/>
              <a:lstStyle/>
              <a:p>
                <a:pPr algn="ctr"/>
                <a:r>
                  <a:rPr lang="fr-FR" dirty="0">
                    <a:solidFill>
                      <a:srgbClr val="000000"/>
                    </a:solidFill>
                    <a:latin typeface="Calibri" panose="020F0502020204030204" pitchFamily="34" charset="0"/>
                    <a:cs typeface="Calibri" panose="020F0502020204030204" pitchFamily="34" charset="0"/>
                  </a:rPr>
                  <a:t>OPÉRATIONNALISER</a:t>
                </a:r>
              </a:p>
            </p:txBody>
          </p:sp>
          <p:sp>
            <p:nvSpPr>
              <p:cNvPr id="28" name="Ellipse 27"/>
              <p:cNvSpPr/>
              <p:nvPr/>
            </p:nvSpPr>
            <p:spPr>
              <a:xfrm rot="20100000">
                <a:off x="5135060" y="5677515"/>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fr-FR" dirty="0">
                    <a:solidFill>
                      <a:srgbClr val="000000"/>
                    </a:solidFill>
                  </a:rPr>
                  <a:t>PROMOUVOIR</a:t>
                </a:r>
              </a:p>
            </p:txBody>
          </p:sp>
          <p:sp>
            <p:nvSpPr>
              <p:cNvPr id="29" name="Ellipse 28"/>
              <p:cNvSpPr/>
              <p:nvPr/>
            </p:nvSpPr>
            <p:spPr>
              <a:xfrm rot="4380000">
                <a:off x="6253919" y="2258500"/>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000000"/>
                    </a:solidFill>
                  </a:rPr>
                  <a:t>RELIER</a:t>
                </a:r>
              </a:p>
            </p:txBody>
          </p:sp>
          <p:sp>
            <p:nvSpPr>
              <p:cNvPr id="30" name="Ellipse 29"/>
              <p:cNvSpPr/>
              <p:nvPr/>
            </p:nvSpPr>
            <p:spPr>
              <a:xfrm rot="17160000">
                <a:off x="747260" y="2246896"/>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000000"/>
                    </a:solidFill>
                  </a:rPr>
                  <a:t>FORMER</a:t>
                </a:r>
              </a:p>
            </p:txBody>
          </p:sp>
        </p:grpSp>
        <p:sp>
          <p:nvSpPr>
            <p:cNvPr id="37" name="ZoneTexte 36"/>
            <p:cNvSpPr txBox="1"/>
            <p:nvPr/>
          </p:nvSpPr>
          <p:spPr>
            <a:xfrm rot="18329048">
              <a:off x="3415930" y="4476027"/>
              <a:ext cx="2582772" cy="307777"/>
            </a:xfrm>
            <a:prstGeom prst="rect">
              <a:avLst/>
            </a:prstGeom>
            <a:noFill/>
          </p:spPr>
          <p:txBody>
            <a:bodyPr wrap="square" rtlCol="0">
              <a:spAutoFit/>
            </a:bodyPr>
            <a:lstStyle/>
            <a:p>
              <a:r>
                <a:rPr lang="fr-FR" sz="1400" dirty="0">
                  <a:solidFill>
                    <a:srgbClr val="C00000"/>
                  </a:solidFill>
                </a:rPr>
                <a:t>Méthodes, procédures</a:t>
              </a:r>
            </a:p>
          </p:txBody>
        </p:sp>
        <p:sp>
          <p:nvSpPr>
            <p:cNvPr id="38" name="ZoneTexte 37"/>
            <p:cNvSpPr txBox="1"/>
            <p:nvPr/>
          </p:nvSpPr>
          <p:spPr>
            <a:xfrm rot="988332">
              <a:off x="3008839" y="3794361"/>
              <a:ext cx="2582772" cy="307777"/>
            </a:xfrm>
            <a:prstGeom prst="rect">
              <a:avLst/>
            </a:prstGeom>
            <a:noFill/>
          </p:spPr>
          <p:txBody>
            <a:bodyPr wrap="square" rtlCol="0">
              <a:spAutoFit/>
            </a:bodyPr>
            <a:lstStyle/>
            <a:p>
              <a:r>
                <a:rPr lang="fr-FR" sz="1400" dirty="0">
                  <a:solidFill>
                    <a:srgbClr val="C00000"/>
                  </a:solidFill>
                </a:rPr>
                <a:t>Savoirs, savoir-faire</a:t>
              </a:r>
              <a:endParaRPr lang="fr-FR" dirty="0">
                <a:solidFill>
                  <a:srgbClr val="C00000"/>
                </a:solidFill>
              </a:endParaRPr>
            </a:p>
          </p:txBody>
        </p:sp>
        <p:sp>
          <p:nvSpPr>
            <p:cNvPr id="39" name="ZoneTexte 38"/>
            <p:cNvSpPr txBox="1"/>
            <p:nvPr/>
          </p:nvSpPr>
          <p:spPr>
            <a:xfrm rot="16200000">
              <a:off x="3837046" y="3184642"/>
              <a:ext cx="2582772" cy="307777"/>
            </a:xfrm>
            <a:prstGeom prst="rect">
              <a:avLst/>
            </a:prstGeom>
            <a:noFill/>
          </p:spPr>
          <p:txBody>
            <a:bodyPr wrap="square" rtlCol="0">
              <a:spAutoFit/>
            </a:bodyPr>
            <a:lstStyle/>
            <a:p>
              <a:pPr algn="r"/>
              <a:r>
                <a:rPr lang="fr-FR" sz="1400" dirty="0">
                  <a:solidFill>
                    <a:srgbClr val="C00000"/>
                  </a:solidFill>
                </a:rPr>
                <a:t>Opinions, Idéologies</a:t>
              </a:r>
              <a:endParaRPr lang="fr-FR" dirty="0">
                <a:solidFill>
                  <a:srgbClr val="C00000"/>
                </a:solidFill>
              </a:endParaRPr>
            </a:p>
          </p:txBody>
        </p:sp>
        <p:sp>
          <p:nvSpPr>
            <p:cNvPr id="40" name="ZoneTexte 39"/>
            <p:cNvSpPr txBox="1"/>
            <p:nvPr/>
          </p:nvSpPr>
          <p:spPr>
            <a:xfrm rot="20580000">
              <a:off x="4356009" y="3794360"/>
              <a:ext cx="2582772" cy="307777"/>
            </a:xfrm>
            <a:prstGeom prst="rect">
              <a:avLst/>
            </a:prstGeom>
            <a:noFill/>
          </p:spPr>
          <p:txBody>
            <a:bodyPr wrap="square" rtlCol="0">
              <a:spAutoFit/>
            </a:bodyPr>
            <a:lstStyle/>
            <a:p>
              <a:pPr algn="r"/>
              <a:r>
                <a:rPr lang="fr-FR" sz="1400" dirty="0">
                  <a:solidFill>
                    <a:srgbClr val="C00000"/>
                  </a:solidFill>
                </a:rPr>
                <a:t>Contacts, Relations</a:t>
              </a:r>
              <a:endParaRPr lang="fr-FR" dirty="0">
                <a:solidFill>
                  <a:srgbClr val="C00000"/>
                </a:solidFill>
              </a:endParaRPr>
            </a:p>
          </p:txBody>
        </p:sp>
        <p:sp>
          <p:nvSpPr>
            <p:cNvPr id="41" name="ZoneTexte 40"/>
            <p:cNvSpPr txBox="1"/>
            <p:nvPr/>
          </p:nvSpPr>
          <p:spPr>
            <a:xfrm rot="3282348">
              <a:off x="3961704" y="4489973"/>
              <a:ext cx="2582772" cy="307777"/>
            </a:xfrm>
            <a:prstGeom prst="rect">
              <a:avLst/>
            </a:prstGeom>
            <a:noFill/>
          </p:spPr>
          <p:txBody>
            <a:bodyPr wrap="square" rtlCol="0">
              <a:spAutoFit/>
            </a:bodyPr>
            <a:lstStyle/>
            <a:p>
              <a:pPr algn="r"/>
              <a:r>
                <a:rPr lang="fr-FR" sz="1400" dirty="0">
                  <a:solidFill>
                    <a:srgbClr val="C00000"/>
                  </a:solidFill>
                </a:rPr>
                <a:t>Manques, difficultés</a:t>
              </a:r>
            </a:p>
          </p:txBody>
        </p:sp>
      </p:grpSp>
      <p:sp>
        <p:nvSpPr>
          <p:cNvPr id="4" name="ZoneTexte 3">
            <a:extLst>
              <a:ext uri="{FF2B5EF4-FFF2-40B4-BE49-F238E27FC236}">
                <a16:creationId xmlns:a16="http://schemas.microsoft.com/office/drawing/2014/main" id="{71E770C7-297C-40F7-8D78-308C77E4619A}"/>
              </a:ext>
            </a:extLst>
          </p:cNvPr>
          <p:cNvSpPr txBox="1"/>
          <p:nvPr/>
        </p:nvSpPr>
        <p:spPr>
          <a:xfrm>
            <a:off x="100909" y="3485773"/>
            <a:ext cx="2313775" cy="1569660"/>
          </a:xfrm>
          <a:prstGeom prst="rect">
            <a:avLst/>
          </a:prstGeom>
          <a:noFill/>
        </p:spPr>
        <p:txBody>
          <a:bodyPr wrap="none" rtlCol="0">
            <a:spAutoFit/>
          </a:bodyPr>
          <a:lstStyle/>
          <a:p>
            <a:r>
              <a:rPr lang="fr-FR" sz="2000" b="1" dirty="0"/>
              <a:t>Figure idéal-typique</a:t>
            </a:r>
          </a:p>
          <a:p>
            <a:r>
              <a:rPr lang="fr-FR" sz="2000" i="1" dirty="0"/>
              <a:t>Fonction</a:t>
            </a:r>
          </a:p>
          <a:p>
            <a:r>
              <a:rPr lang="fr-FR" dirty="0">
                <a:solidFill>
                  <a:srgbClr val="C00000"/>
                </a:solidFill>
              </a:rPr>
              <a:t>Objets</a:t>
            </a:r>
          </a:p>
          <a:p>
            <a:r>
              <a:rPr lang="fr-FR" sz="2000" dirty="0"/>
              <a:t>FINALITÉ</a:t>
            </a:r>
          </a:p>
          <a:p>
            <a:endParaRPr lang="fr-FR" dirty="0"/>
          </a:p>
        </p:txBody>
      </p:sp>
    </p:spTree>
    <p:extLst>
      <p:ext uri="{BB962C8B-B14F-4D97-AF65-F5344CB8AC3E}">
        <p14:creationId xmlns:p14="http://schemas.microsoft.com/office/powerpoint/2010/main" val="388170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42" name="ZoneTexte 41">
            <a:extLst>
              <a:ext uri="{FF2B5EF4-FFF2-40B4-BE49-F238E27FC236}">
                <a16:creationId xmlns:a16="http://schemas.microsoft.com/office/drawing/2014/main" id="{F65CB8A5-F111-4644-94FE-7BC191D333B3}"/>
              </a:ext>
            </a:extLst>
          </p:cNvPr>
          <p:cNvSpPr txBox="1"/>
          <p:nvPr/>
        </p:nvSpPr>
        <p:spPr>
          <a:xfrm>
            <a:off x="0" y="6492922"/>
            <a:ext cx="3160461" cy="369332"/>
          </a:xfrm>
          <a:prstGeom prst="rect">
            <a:avLst/>
          </a:prstGeom>
          <a:noFill/>
        </p:spPr>
        <p:txBody>
          <a:bodyPr wrap="square" rtlCol="0">
            <a:spAutoFit/>
          </a:bodyPr>
          <a:lstStyle/>
          <a:p>
            <a:r>
              <a:rPr lang="fr-FR" dirty="0">
                <a:solidFill>
                  <a:srgbClr val="0070C0"/>
                </a:solidFill>
              </a:rPr>
              <a:t>Congrès ESSIL, Lausanne 2023</a:t>
            </a:r>
          </a:p>
        </p:txBody>
      </p:sp>
      <p:grpSp>
        <p:nvGrpSpPr>
          <p:cNvPr id="43" name="Groupe 42">
            <a:extLst>
              <a:ext uri="{FF2B5EF4-FFF2-40B4-BE49-F238E27FC236}">
                <a16:creationId xmlns:a16="http://schemas.microsoft.com/office/drawing/2014/main" id="{DB34B9C0-586B-4B62-BFEB-AECFD0160F4F}"/>
              </a:ext>
            </a:extLst>
          </p:cNvPr>
          <p:cNvGrpSpPr/>
          <p:nvPr/>
        </p:nvGrpSpPr>
        <p:grpSpPr>
          <a:xfrm>
            <a:off x="817371" y="720081"/>
            <a:ext cx="7509258" cy="5336251"/>
            <a:chOff x="447119" y="521281"/>
            <a:chExt cx="7509258" cy="5336251"/>
          </a:xfrm>
        </p:grpSpPr>
        <p:cxnSp>
          <p:nvCxnSpPr>
            <p:cNvPr id="49" name="Connecteur droit 48">
              <a:extLst>
                <a:ext uri="{FF2B5EF4-FFF2-40B4-BE49-F238E27FC236}">
                  <a16:creationId xmlns:a16="http://schemas.microsoft.com/office/drawing/2014/main" id="{E5D96B4C-9AA3-447F-B5A9-2DD4B711E173}"/>
                </a:ext>
              </a:extLst>
            </p:cNvPr>
            <p:cNvCxnSpPr/>
            <p:nvPr/>
          </p:nvCxnSpPr>
          <p:spPr>
            <a:xfrm flipV="1">
              <a:off x="3044606" y="3954738"/>
              <a:ext cx="3847111" cy="1139439"/>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5544BE7E-C4F9-42E4-BAE8-BEA4385896AB}"/>
                </a:ext>
              </a:extLst>
            </p:cNvPr>
            <p:cNvCxnSpPr/>
            <p:nvPr/>
          </p:nvCxnSpPr>
          <p:spPr>
            <a:xfrm flipV="1">
              <a:off x="1846960" y="3954738"/>
              <a:ext cx="3352439" cy="1196982"/>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A5992F39-1B25-4BD7-ABE0-03A90A41EEBE}"/>
                </a:ext>
              </a:extLst>
            </p:cNvPr>
            <p:cNvCxnSpPr/>
            <p:nvPr/>
          </p:nvCxnSpPr>
          <p:spPr>
            <a:xfrm flipV="1">
              <a:off x="2982171" y="2513687"/>
              <a:ext cx="3822077" cy="154240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D5E02A6B-9C81-4C08-99E5-7F66043BFBE7}"/>
                </a:ext>
              </a:extLst>
            </p:cNvPr>
            <p:cNvCxnSpPr/>
            <p:nvPr/>
          </p:nvCxnSpPr>
          <p:spPr>
            <a:xfrm flipV="1">
              <a:off x="1803763" y="1628800"/>
              <a:ext cx="3489815" cy="1769775"/>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3FBFAB88-1C4B-4AE3-B76C-91A05B3E54C9}"/>
                </a:ext>
              </a:extLst>
            </p:cNvPr>
            <p:cNvCxnSpPr/>
            <p:nvPr/>
          </p:nvCxnSpPr>
          <p:spPr>
            <a:xfrm flipV="1">
              <a:off x="1167727" y="2458710"/>
              <a:ext cx="2982824" cy="154240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grpSp>
          <p:nvGrpSpPr>
            <p:cNvPr id="44" name="Groupe 43">
              <a:extLst>
                <a:ext uri="{FF2B5EF4-FFF2-40B4-BE49-F238E27FC236}">
                  <a16:creationId xmlns:a16="http://schemas.microsoft.com/office/drawing/2014/main" id="{FA72FA8B-EE75-4E19-B53B-5975504DB65C}"/>
                </a:ext>
              </a:extLst>
            </p:cNvPr>
            <p:cNvGrpSpPr>
              <a:grpSpLocks noChangeAspect="1"/>
            </p:cNvGrpSpPr>
            <p:nvPr/>
          </p:nvGrpSpPr>
          <p:grpSpPr>
            <a:xfrm>
              <a:off x="447119" y="2573305"/>
              <a:ext cx="3414027" cy="3284227"/>
              <a:chOff x="1577869" y="404664"/>
              <a:chExt cx="6149697" cy="5915889"/>
            </a:xfrm>
            <a:scene3d>
              <a:camera prst="perspectiveRelaxedModerately" fov="1800000">
                <a:rot lat="19805302" lon="19486295" rev="1163946"/>
              </a:camera>
              <a:lightRig rig="threePt" dir="t"/>
            </a:scene3d>
          </p:grpSpPr>
          <p:cxnSp>
            <p:nvCxnSpPr>
              <p:cNvPr id="67" name="Connecteur droit 66">
                <a:extLst>
                  <a:ext uri="{FF2B5EF4-FFF2-40B4-BE49-F238E27FC236}">
                    <a16:creationId xmlns:a16="http://schemas.microsoft.com/office/drawing/2014/main" id="{C7D04F41-9029-468B-81D9-6F9C95A34F65}"/>
                  </a:ext>
                </a:extLst>
              </p:cNvPr>
              <p:cNvCxnSpPr/>
              <p:nvPr/>
            </p:nvCxnSpPr>
            <p:spPr>
              <a:xfrm>
                <a:off x="4666893" y="1373746"/>
                <a:ext cx="0" cy="2151856"/>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E412C118-24E7-4A70-9126-6F6D810B4019}"/>
                  </a:ext>
                </a:extLst>
              </p:cNvPr>
              <p:cNvCxnSpPr/>
              <p:nvPr/>
            </p:nvCxnSpPr>
            <p:spPr>
              <a:xfrm>
                <a:off x="2578665"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CFC81D6-4925-4FC8-80C3-4AD0BBF16366}"/>
                  </a:ext>
                </a:extLst>
              </p:cNvPr>
              <p:cNvCxnSpPr/>
              <p:nvPr/>
            </p:nvCxnSpPr>
            <p:spPr>
              <a:xfrm flipH="1">
                <a:off x="4666893"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296842CB-ACFB-4873-AD98-8103F764DFED}"/>
                  </a:ext>
                </a:extLst>
              </p:cNvPr>
              <p:cNvCxnSpPr/>
              <p:nvPr/>
            </p:nvCxnSpPr>
            <p:spPr>
              <a:xfrm flipH="1" flipV="1">
                <a:off x="4666893"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C753FA91-EF2E-4BE1-A7DC-694AAEA7D1F2}"/>
                  </a:ext>
                </a:extLst>
              </p:cNvPr>
              <p:cNvCxnSpPr/>
              <p:nvPr/>
            </p:nvCxnSpPr>
            <p:spPr>
              <a:xfrm flipV="1">
                <a:off x="3376297"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ZoneTexte 71">
                <a:extLst>
                  <a:ext uri="{FF2B5EF4-FFF2-40B4-BE49-F238E27FC236}">
                    <a16:creationId xmlns:a16="http://schemas.microsoft.com/office/drawing/2014/main" id="{7BD000E1-3AD8-43E9-8698-1CA85F0C5A3A}"/>
                  </a:ext>
                </a:extLst>
              </p:cNvPr>
              <p:cNvSpPr txBox="1"/>
              <p:nvPr/>
            </p:nvSpPr>
            <p:spPr>
              <a:xfrm>
                <a:off x="3226733" y="1047702"/>
                <a:ext cx="2880319" cy="498959"/>
              </a:xfrm>
              <a:prstGeom prst="rect">
                <a:avLst/>
              </a:prstGeom>
              <a:noFill/>
            </p:spPr>
            <p:txBody>
              <a:bodyPr wrap="square" rtlCol="0">
                <a:spAutoFit/>
              </a:bodyPr>
              <a:lstStyle/>
              <a:p>
                <a:pPr algn="ctr"/>
                <a:r>
                  <a:rPr lang="fr-FR" sz="1200" dirty="0"/>
                  <a:t>Militant</a:t>
                </a:r>
              </a:p>
            </p:txBody>
          </p:sp>
          <p:sp>
            <p:nvSpPr>
              <p:cNvPr id="73" name="ZoneTexte 72">
                <a:extLst>
                  <a:ext uri="{FF2B5EF4-FFF2-40B4-BE49-F238E27FC236}">
                    <a16:creationId xmlns:a16="http://schemas.microsoft.com/office/drawing/2014/main" id="{A99900C0-2DEC-4622-91F4-B3F4FB977709}"/>
                  </a:ext>
                </a:extLst>
              </p:cNvPr>
              <p:cNvSpPr txBox="1"/>
              <p:nvPr/>
            </p:nvSpPr>
            <p:spPr>
              <a:xfrm rot="4380000">
                <a:off x="5476211" y="2538223"/>
                <a:ext cx="2880320" cy="498959"/>
              </a:xfrm>
              <a:prstGeom prst="rect">
                <a:avLst/>
              </a:prstGeom>
              <a:noFill/>
            </p:spPr>
            <p:txBody>
              <a:bodyPr wrap="square" rtlCol="0">
                <a:spAutoFit/>
              </a:bodyPr>
              <a:lstStyle/>
              <a:p>
                <a:pPr algn="ctr"/>
                <a:r>
                  <a:rPr lang="fr-FR" sz="1200" dirty="0"/>
                  <a:t>Médiateur</a:t>
                </a:r>
              </a:p>
            </p:txBody>
          </p:sp>
          <p:sp>
            <p:nvSpPr>
              <p:cNvPr id="74" name="ZoneTexte 73">
                <a:extLst>
                  <a:ext uri="{FF2B5EF4-FFF2-40B4-BE49-F238E27FC236}">
                    <a16:creationId xmlns:a16="http://schemas.microsoft.com/office/drawing/2014/main" id="{2D71D42F-1E09-46CA-BF47-5CB0A37BCEB6}"/>
                  </a:ext>
                </a:extLst>
              </p:cNvPr>
              <p:cNvSpPr txBox="1"/>
              <p:nvPr/>
            </p:nvSpPr>
            <p:spPr>
              <a:xfrm rot="20100000">
                <a:off x="4626796" y="5252629"/>
                <a:ext cx="2880319" cy="498959"/>
              </a:xfrm>
              <a:prstGeom prst="rect">
                <a:avLst/>
              </a:prstGeom>
              <a:noFill/>
            </p:spPr>
            <p:txBody>
              <a:bodyPr wrap="square" rtlCol="0">
                <a:spAutoFit/>
              </a:bodyPr>
              <a:lstStyle/>
              <a:p>
                <a:pPr algn="ctr"/>
                <a:r>
                  <a:rPr lang="fr-FR" sz="1200" dirty="0"/>
                  <a:t>Clinicien</a:t>
                </a:r>
              </a:p>
            </p:txBody>
          </p:sp>
          <p:sp>
            <p:nvSpPr>
              <p:cNvPr id="75" name="ZoneTexte 74">
                <a:extLst>
                  <a:ext uri="{FF2B5EF4-FFF2-40B4-BE49-F238E27FC236}">
                    <a16:creationId xmlns:a16="http://schemas.microsoft.com/office/drawing/2014/main" id="{7555AE5F-9EBD-4D5E-9F5E-2DFC64A11208}"/>
                  </a:ext>
                </a:extLst>
              </p:cNvPr>
              <p:cNvSpPr txBox="1"/>
              <p:nvPr/>
            </p:nvSpPr>
            <p:spPr>
              <a:xfrm rot="2100000">
                <a:off x="1786573" y="5252629"/>
                <a:ext cx="2880319" cy="498959"/>
              </a:xfrm>
              <a:prstGeom prst="rect">
                <a:avLst/>
              </a:prstGeom>
              <a:noFill/>
            </p:spPr>
            <p:txBody>
              <a:bodyPr wrap="square" rtlCol="0">
                <a:spAutoFit/>
              </a:bodyPr>
              <a:lstStyle/>
              <a:p>
                <a:pPr algn="ctr"/>
                <a:r>
                  <a:rPr lang="fr-FR" sz="1200" dirty="0"/>
                  <a:t>Technicien</a:t>
                </a:r>
              </a:p>
            </p:txBody>
          </p:sp>
          <p:sp>
            <p:nvSpPr>
              <p:cNvPr id="76" name="ZoneTexte 75">
                <a:extLst>
                  <a:ext uri="{FF2B5EF4-FFF2-40B4-BE49-F238E27FC236}">
                    <a16:creationId xmlns:a16="http://schemas.microsoft.com/office/drawing/2014/main" id="{143007A7-BF37-4ED0-A497-D604F13EB663}"/>
                  </a:ext>
                </a:extLst>
              </p:cNvPr>
              <p:cNvSpPr txBox="1"/>
              <p:nvPr/>
            </p:nvSpPr>
            <p:spPr>
              <a:xfrm rot="17160000">
                <a:off x="962111" y="2538223"/>
                <a:ext cx="2880320" cy="498959"/>
              </a:xfrm>
              <a:prstGeom prst="rect">
                <a:avLst/>
              </a:prstGeom>
              <a:noFill/>
            </p:spPr>
            <p:txBody>
              <a:bodyPr wrap="square" rtlCol="0">
                <a:spAutoFit/>
              </a:bodyPr>
              <a:lstStyle/>
              <a:p>
                <a:pPr algn="ctr"/>
                <a:r>
                  <a:rPr lang="fr-FR" sz="1200" dirty="0"/>
                  <a:t>Pédagogue</a:t>
                </a:r>
              </a:p>
            </p:txBody>
          </p:sp>
          <p:sp>
            <p:nvSpPr>
              <p:cNvPr id="77" name="ZoneTexte 76">
                <a:extLst>
                  <a:ext uri="{FF2B5EF4-FFF2-40B4-BE49-F238E27FC236}">
                    <a16:creationId xmlns:a16="http://schemas.microsoft.com/office/drawing/2014/main" id="{50C980E1-0136-437E-8BA8-3B14A802F5D4}"/>
                  </a:ext>
                </a:extLst>
              </p:cNvPr>
              <p:cNvSpPr txBox="1"/>
              <p:nvPr/>
            </p:nvSpPr>
            <p:spPr>
              <a:xfrm rot="16200000">
                <a:off x="3015354" y="2607714"/>
                <a:ext cx="2880320" cy="498959"/>
              </a:xfrm>
              <a:prstGeom prst="rect">
                <a:avLst/>
              </a:prstGeom>
              <a:noFill/>
            </p:spPr>
            <p:txBody>
              <a:bodyPr wrap="square" rtlCol="0">
                <a:spAutoFit/>
              </a:bodyPr>
              <a:lstStyle/>
              <a:p>
                <a:pPr algn="r"/>
                <a:r>
                  <a:rPr lang="fr-FR" sz="1200" i="1" dirty="0"/>
                  <a:t>Élucidation</a:t>
                </a:r>
              </a:p>
            </p:txBody>
          </p:sp>
          <p:sp>
            <p:nvSpPr>
              <p:cNvPr id="78" name="ZoneTexte 77">
                <a:extLst>
                  <a:ext uri="{FF2B5EF4-FFF2-40B4-BE49-F238E27FC236}">
                    <a16:creationId xmlns:a16="http://schemas.microsoft.com/office/drawing/2014/main" id="{0943AD0B-4ADC-48C2-B276-D5E694053554}"/>
                  </a:ext>
                </a:extLst>
              </p:cNvPr>
              <p:cNvSpPr txBox="1"/>
              <p:nvPr/>
            </p:nvSpPr>
            <p:spPr>
              <a:xfrm rot="988332">
                <a:off x="2581436" y="2859806"/>
                <a:ext cx="2880319" cy="498959"/>
              </a:xfrm>
              <a:prstGeom prst="rect">
                <a:avLst/>
              </a:prstGeom>
              <a:noFill/>
            </p:spPr>
            <p:txBody>
              <a:bodyPr wrap="square" rtlCol="0">
                <a:spAutoFit/>
              </a:bodyPr>
              <a:lstStyle/>
              <a:p>
                <a:r>
                  <a:rPr lang="fr-FR" sz="1200" i="1" dirty="0"/>
                  <a:t>Transmission</a:t>
                </a:r>
              </a:p>
            </p:txBody>
          </p:sp>
          <p:sp>
            <p:nvSpPr>
              <p:cNvPr id="79" name="ZoneTexte 78">
                <a:extLst>
                  <a:ext uri="{FF2B5EF4-FFF2-40B4-BE49-F238E27FC236}">
                    <a16:creationId xmlns:a16="http://schemas.microsoft.com/office/drawing/2014/main" id="{54B8994C-5D01-4D4A-987C-59A2A6BDC098}"/>
                  </a:ext>
                </a:extLst>
              </p:cNvPr>
              <p:cNvSpPr txBox="1"/>
              <p:nvPr/>
            </p:nvSpPr>
            <p:spPr>
              <a:xfrm rot="18329048">
                <a:off x="2684906" y="3773454"/>
                <a:ext cx="2880320" cy="498959"/>
              </a:xfrm>
              <a:prstGeom prst="rect">
                <a:avLst/>
              </a:prstGeom>
              <a:noFill/>
            </p:spPr>
            <p:txBody>
              <a:bodyPr wrap="square" rtlCol="0">
                <a:spAutoFit/>
              </a:bodyPr>
              <a:lstStyle/>
              <a:p>
                <a:r>
                  <a:rPr lang="fr-FR" sz="1200" i="1" dirty="0"/>
                  <a:t>Production</a:t>
                </a:r>
              </a:p>
            </p:txBody>
          </p:sp>
          <p:sp>
            <p:nvSpPr>
              <p:cNvPr id="80" name="ZoneTexte 79">
                <a:extLst>
                  <a:ext uri="{FF2B5EF4-FFF2-40B4-BE49-F238E27FC236}">
                    <a16:creationId xmlns:a16="http://schemas.microsoft.com/office/drawing/2014/main" id="{A7C1F418-6B61-4DF5-91E5-27DFAC8F0566}"/>
                  </a:ext>
                </a:extLst>
              </p:cNvPr>
              <p:cNvSpPr txBox="1"/>
              <p:nvPr/>
            </p:nvSpPr>
            <p:spPr>
              <a:xfrm rot="3282348">
                <a:off x="3871498" y="3840481"/>
                <a:ext cx="2880320" cy="457380"/>
              </a:xfrm>
              <a:prstGeom prst="rect">
                <a:avLst/>
              </a:prstGeom>
              <a:noFill/>
            </p:spPr>
            <p:txBody>
              <a:bodyPr wrap="square" rtlCol="0">
                <a:spAutoFit/>
              </a:bodyPr>
              <a:lstStyle/>
              <a:p>
                <a:pPr algn="r"/>
                <a:r>
                  <a:rPr lang="fr-FR" sz="1050" i="1" dirty="0"/>
                  <a:t>Accompagnement</a:t>
                </a:r>
              </a:p>
            </p:txBody>
          </p:sp>
          <p:sp>
            <p:nvSpPr>
              <p:cNvPr id="81" name="ZoneTexte 80">
                <a:extLst>
                  <a:ext uri="{FF2B5EF4-FFF2-40B4-BE49-F238E27FC236}">
                    <a16:creationId xmlns:a16="http://schemas.microsoft.com/office/drawing/2014/main" id="{B16A3BFF-9506-46F9-972C-A44F01F875A9}"/>
                  </a:ext>
                </a:extLst>
              </p:cNvPr>
              <p:cNvSpPr txBox="1"/>
              <p:nvPr/>
            </p:nvSpPr>
            <p:spPr>
              <a:xfrm rot="20580000">
                <a:off x="3871497" y="2876106"/>
                <a:ext cx="2880319" cy="498959"/>
              </a:xfrm>
              <a:prstGeom prst="rect">
                <a:avLst/>
              </a:prstGeom>
              <a:noFill/>
            </p:spPr>
            <p:txBody>
              <a:bodyPr wrap="square" rtlCol="0">
                <a:spAutoFit/>
              </a:bodyPr>
              <a:lstStyle/>
              <a:p>
                <a:pPr algn="r"/>
                <a:r>
                  <a:rPr lang="fr-FR" sz="1200" i="1" dirty="0"/>
                  <a:t>Facilitation</a:t>
                </a:r>
              </a:p>
            </p:txBody>
          </p:sp>
          <p:sp>
            <p:nvSpPr>
              <p:cNvPr id="82" name="Ellipse 81">
                <a:extLst>
                  <a:ext uri="{FF2B5EF4-FFF2-40B4-BE49-F238E27FC236}">
                    <a16:creationId xmlns:a16="http://schemas.microsoft.com/office/drawing/2014/main" id="{0D9880D7-8084-4B7E-86E9-6A14848601AF}"/>
                  </a:ext>
                </a:extLst>
              </p:cNvPr>
              <p:cNvSpPr/>
              <p:nvPr/>
            </p:nvSpPr>
            <p:spPr>
              <a:xfrm>
                <a:off x="3514765" y="404664"/>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wrap="none" lIns="36000" rIns="36000" rtlCol="0" anchor="ctr"/>
              <a:lstStyle/>
              <a:p>
                <a:pPr algn="ctr"/>
                <a:r>
                  <a:rPr lang="fr-FR" sz="1200" dirty="0"/>
                  <a:t>CONVAINCRE</a:t>
                </a:r>
              </a:p>
            </p:txBody>
          </p:sp>
          <p:sp>
            <p:nvSpPr>
              <p:cNvPr id="83" name="Ellipse 82">
                <a:extLst>
                  <a:ext uri="{FF2B5EF4-FFF2-40B4-BE49-F238E27FC236}">
                    <a16:creationId xmlns:a16="http://schemas.microsoft.com/office/drawing/2014/main" id="{B673AE78-0053-4B36-B163-6E47465E219F}"/>
                  </a:ext>
                </a:extLst>
              </p:cNvPr>
              <p:cNvSpPr/>
              <p:nvPr/>
            </p:nvSpPr>
            <p:spPr>
              <a:xfrm rot="2100000">
                <a:off x="1717340" y="5548209"/>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wrap="none" lIns="36000" rIns="36000" rtlCol="0" anchor="ctr"/>
              <a:lstStyle/>
              <a:p>
                <a:pPr algn="ctr"/>
                <a:r>
                  <a:rPr lang="fr-FR" sz="1200" dirty="0"/>
                  <a:t>OPÉRATIONNALISER</a:t>
                </a:r>
              </a:p>
            </p:txBody>
          </p:sp>
          <p:sp>
            <p:nvSpPr>
              <p:cNvPr id="84" name="Ellipse 83">
                <a:extLst>
                  <a:ext uri="{FF2B5EF4-FFF2-40B4-BE49-F238E27FC236}">
                    <a16:creationId xmlns:a16="http://schemas.microsoft.com/office/drawing/2014/main" id="{6EBBF01F-E5ED-45C5-A120-CF85AF5C0537}"/>
                  </a:ext>
                </a:extLst>
              </p:cNvPr>
              <p:cNvSpPr/>
              <p:nvPr/>
            </p:nvSpPr>
            <p:spPr>
              <a:xfrm rot="20100000">
                <a:off x="5135060" y="5677515"/>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fr-FR" sz="1200" dirty="0"/>
                  <a:t>PROMOUVOIR</a:t>
                </a:r>
              </a:p>
            </p:txBody>
          </p:sp>
          <p:sp>
            <p:nvSpPr>
              <p:cNvPr id="85" name="Ellipse 84">
                <a:extLst>
                  <a:ext uri="{FF2B5EF4-FFF2-40B4-BE49-F238E27FC236}">
                    <a16:creationId xmlns:a16="http://schemas.microsoft.com/office/drawing/2014/main" id="{CDAA62E6-2B51-4F57-A8DC-D690EE7D2092}"/>
                  </a:ext>
                </a:extLst>
              </p:cNvPr>
              <p:cNvSpPr/>
              <p:nvPr/>
            </p:nvSpPr>
            <p:spPr>
              <a:xfrm rot="4380000">
                <a:off x="6253919" y="2258500"/>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dirty="0"/>
                  <a:t>RELIER</a:t>
                </a:r>
              </a:p>
            </p:txBody>
          </p:sp>
          <p:sp>
            <p:nvSpPr>
              <p:cNvPr id="86" name="Ellipse 85">
                <a:extLst>
                  <a:ext uri="{FF2B5EF4-FFF2-40B4-BE49-F238E27FC236}">
                    <a16:creationId xmlns:a16="http://schemas.microsoft.com/office/drawing/2014/main" id="{11C4293F-FC5D-4D3D-BC4B-C12307ADF261}"/>
                  </a:ext>
                </a:extLst>
              </p:cNvPr>
              <p:cNvSpPr/>
              <p:nvPr/>
            </p:nvSpPr>
            <p:spPr>
              <a:xfrm rot="17160000">
                <a:off x="747260" y="2246896"/>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dirty="0"/>
                  <a:t>FORMER</a:t>
                </a:r>
              </a:p>
            </p:txBody>
          </p:sp>
        </p:grpSp>
        <p:grpSp>
          <p:nvGrpSpPr>
            <p:cNvPr id="45" name="Groupe 44">
              <a:extLst>
                <a:ext uri="{FF2B5EF4-FFF2-40B4-BE49-F238E27FC236}">
                  <a16:creationId xmlns:a16="http://schemas.microsoft.com/office/drawing/2014/main" id="{08C8DB1E-A065-4914-8C93-5B7F7A9B40CD}"/>
                </a:ext>
              </a:extLst>
            </p:cNvPr>
            <p:cNvGrpSpPr>
              <a:grpSpLocks noChangeAspect="1"/>
            </p:cNvGrpSpPr>
            <p:nvPr/>
          </p:nvGrpSpPr>
          <p:grpSpPr>
            <a:xfrm>
              <a:off x="3410809" y="521281"/>
              <a:ext cx="4545568" cy="4372748"/>
              <a:chOff x="1577869" y="404664"/>
              <a:chExt cx="6149697" cy="5915889"/>
            </a:xfrm>
            <a:scene3d>
              <a:camera prst="perspectiveRelaxedModerately" fov="1800000">
                <a:rot lat="19805302" lon="19486295" rev="1163946"/>
              </a:camera>
              <a:lightRig rig="threePt" dir="t"/>
            </a:scene3d>
          </p:grpSpPr>
          <p:cxnSp>
            <p:nvCxnSpPr>
              <p:cNvPr id="52" name="Connecteur droit 51">
                <a:extLst>
                  <a:ext uri="{FF2B5EF4-FFF2-40B4-BE49-F238E27FC236}">
                    <a16:creationId xmlns:a16="http://schemas.microsoft.com/office/drawing/2014/main" id="{E0B40B02-57D5-4855-8B48-8CD786DF2262}"/>
                  </a:ext>
                </a:extLst>
              </p:cNvPr>
              <p:cNvCxnSpPr/>
              <p:nvPr/>
            </p:nvCxnSpPr>
            <p:spPr>
              <a:xfrm>
                <a:off x="4666893" y="1373746"/>
                <a:ext cx="0" cy="2151856"/>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CA9AB321-76DE-497B-8813-F81F11A987FB}"/>
                  </a:ext>
                </a:extLst>
              </p:cNvPr>
              <p:cNvCxnSpPr/>
              <p:nvPr/>
            </p:nvCxnSpPr>
            <p:spPr>
              <a:xfrm>
                <a:off x="2578665"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CB81863E-B108-4C93-B13D-39A10D1EDD2E}"/>
                  </a:ext>
                </a:extLst>
              </p:cNvPr>
              <p:cNvCxnSpPr/>
              <p:nvPr/>
            </p:nvCxnSpPr>
            <p:spPr>
              <a:xfrm flipH="1">
                <a:off x="4666893"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28B8BDC3-5B9F-44A0-9D48-A4D1CE256211}"/>
                  </a:ext>
                </a:extLst>
              </p:cNvPr>
              <p:cNvCxnSpPr/>
              <p:nvPr/>
            </p:nvCxnSpPr>
            <p:spPr>
              <a:xfrm flipH="1" flipV="1">
                <a:off x="4666893"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18166D41-3562-4E74-B42C-C1E8B635F3FE}"/>
                  </a:ext>
                </a:extLst>
              </p:cNvPr>
              <p:cNvCxnSpPr/>
              <p:nvPr/>
            </p:nvCxnSpPr>
            <p:spPr>
              <a:xfrm flipV="1">
                <a:off x="3376297"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A142C445-3168-44A1-A81D-562CDE027F96}"/>
                  </a:ext>
                </a:extLst>
              </p:cNvPr>
              <p:cNvSpPr txBox="1"/>
              <p:nvPr/>
            </p:nvSpPr>
            <p:spPr>
              <a:xfrm rot="16200000">
                <a:off x="3015354" y="2607714"/>
                <a:ext cx="2880320" cy="498959"/>
              </a:xfrm>
              <a:prstGeom prst="rect">
                <a:avLst/>
              </a:prstGeom>
              <a:noFill/>
            </p:spPr>
            <p:txBody>
              <a:bodyPr wrap="square" rtlCol="0">
                <a:spAutoFit/>
              </a:bodyPr>
              <a:lstStyle/>
              <a:p>
                <a:pPr algn="r"/>
                <a:r>
                  <a:rPr lang="fr-FR" sz="1200" i="1" dirty="0"/>
                  <a:t>Élucidation</a:t>
                </a:r>
              </a:p>
            </p:txBody>
          </p:sp>
          <p:sp>
            <p:nvSpPr>
              <p:cNvPr id="58" name="ZoneTexte 57">
                <a:extLst>
                  <a:ext uri="{FF2B5EF4-FFF2-40B4-BE49-F238E27FC236}">
                    <a16:creationId xmlns:a16="http://schemas.microsoft.com/office/drawing/2014/main" id="{921C065D-01A6-4CD8-A020-D6B9E898DC6B}"/>
                  </a:ext>
                </a:extLst>
              </p:cNvPr>
              <p:cNvSpPr txBox="1"/>
              <p:nvPr/>
            </p:nvSpPr>
            <p:spPr>
              <a:xfrm rot="988332">
                <a:off x="2581436" y="2859806"/>
                <a:ext cx="2880319" cy="498959"/>
              </a:xfrm>
              <a:prstGeom prst="rect">
                <a:avLst/>
              </a:prstGeom>
              <a:noFill/>
            </p:spPr>
            <p:txBody>
              <a:bodyPr wrap="square" rtlCol="0">
                <a:spAutoFit/>
              </a:bodyPr>
              <a:lstStyle/>
              <a:p>
                <a:r>
                  <a:rPr lang="fr-FR" sz="1200" i="1" dirty="0"/>
                  <a:t>Transmission</a:t>
                </a:r>
              </a:p>
            </p:txBody>
          </p:sp>
          <p:sp>
            <p:nvSpPr>
              <p:cNvPr id="59" name="ZoneTexte 58">
                <a:extLst>
                  <a:ext uri="{FF2B5EF4-FFF2-40B4-BE49-F238E27FC236}">
                    <a16:creationId xmlns:a16="http://schemas.microsoft.com/office/drawing/2014/main" id="{82021923-DFF4-4198-8CCD-62FAC68FEBA7}"/>
                  </a:ext>
                </a:extLst>
              </p:cNvPr>
              <p:cNvSpPr txBox="1"/>
              <p:nvPr/>
            </p:nvSpPr>
            <p:spPr>
              <a:xfrm rot="18329048">
                <a:off x="2684906" y="3773454"/>
                <a:ext cx="2880320" cy="498959"/>
              </a:xfrm>
              <a:prstGeom prst="rect">
                <a:avLst/>
              </a:prstGeom>
              <a:noFill/>
            </p:spPr>
            <p:txBody>
              <a:bodyPr wrap="square" rtlCol="0">
                <a:spAutoFit/>
              </a:bodyPr>
              <a:lstStyle/>
              <a:p>
                <a:r>
                  <a:rPr lang="fr-FR" sz="1200" i="1" dirty="0"/>
                  <a:t>Production</a:t>
                </a:r>
              </a:p>
            </p:txBody>
          </p:sp>
          <p:sp>
            <p:nvSpPr>
              <p:cNvPr id="60" name="ZoneTexte 59">
                <a:extLst>
                  <a:ext uri="{FF2B5EF4-FFF2-40B4-BE49-F238E27FC236}">
                    <a16:creationId xmlns:a16="http://schemas.microsoft.com/office/drawing/2014/main" id="{80E97FFA-5B3F-4488-8C30-B6D4F777C67C}"/>
                  </a:ext>
                </a:extLst>
              </p:cNvPr>
              <p:cNvSpPr txBox="1"/>
              <p:nvPr/>
            </p:nvSpPr>
            <p:spPr>
              <a:xfrm rot="3282348">
                <a:off x="3871498" y="3881796"/>
                <a:ext cx="2880321" cy="374752"/>
              </a:xfrm>
              <a:prstGeom prst="rect">
                <a:avLst/>
              </a:prstGeom>
              <a:noFill/>
            </p:spPr>
            <p:txBody>
              <a:bodyPr wrap="square" rtlCol="0">
                <a:spAutoFit/>
              </a:bodyPr>
              <a:lstStyle/>
              <a:p>
                <a:pPr algn="r"/>
                <a:r>
                  <a:rPr lang="fr-FR" sz="1200" i="1" dirty="0"/>
                  <a:t>Accompagnement</a:t>
                </a:r>
              </a:p>
            </p:txBody>
          </p:sp>
          <p:sp>
            <p:nvSpPr>
              <p:cNvPr id="61" name="ZoneTexte 60">
                <a:extLst>
                  <a:ext uri="{FF2B5EF4-FFF2-40B4-BE49-F238E27FC236}">
                    <a16:creationId xmlns:a16="http://schemas.microsoft.com/office/drawing/2014/main" id="{A1BF0648-62F3-4890-80CB-2EB3A7E3C783}"/>
                  </a:ext>
                </a:extLst>
              </p:cNvPr>
              <p:cNvSpPr txBox="1"/>
              <p:nvPr/>
            </p:nvSpPr>
            <p:spPr>
              <a:xfrm rot="20580000">
                <a:off x="3871497" y="2876106"/>
                <a:ext cx="2880319" cy="498959"/>
              </a:xfrm>
              <a:prstGeom prst="rect">
                <a:avLst/>
              </a:prstGeom>
              <a:noFill/>
            </p:spPr>
            <p:txBody>
              <a:bodyPr wrap="square" rtlCol="0">
                <a:spAutoFit/>
              </a:bodyPr>
              <a:lstStyle/>
              <a:p>
                <a:pPr algn="r"/>
                <a:r>
                  <a:rPr lang="fr-FR" sz="1200" i="1" dirty="0"/>
                  <a:t>Facilitation</a:t>
                </a:r>
              </a:p>
            </p:txBody>
          </p:sp>
          <p:sp>
            <p:nvSpPr>
              <p:cNvPr id="62" name="Ellipse 61">
                <a:extLst>
                  <a:ext uri="{FF2B5EF4-FFF2-40B4-BE49-F238E27FC236}">
                    <a16:creationId xmlns:a16="http://schemas.microsoft.com/office/drawing/2014/main" id="{CD53CA29-619E-49D3-90FA-C8C624239980}"/>
                  </a:ext>
                </a:extLst>
              </p:cNvPr>
              <p:cNvSpPr/>
              <p:nvPr/>
            </p:nvSpPr>
            <p:spPr>
              <a:xfrm>
                <a:off x="3514765" y="404664"/>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wrap="none" lIns="36000" rIns="36000" rtlCol="0" anchor="ctr"/>
              <a:lstStyle/>
              <a:p>
                <a:pPr algn="ctr"/>
                <a:r>
                  <a:rPr lang="fr-FR" sz="1200" dirty="0"/>
                  <a:t>Influencer </a:t>
                </a:r>
                <a:br>
                  <a:rPr lang="fr-FR" sz="1200" dirty="0"/>
                </a:br>
                <a:r>
                  <a:rPr lang="fr-FR" sz="1200" dirty="0"/>
                  <a:t>les politiques</a:t>
                </a:r>
              </a:p>
            </p:txBody>
          </p:sp>
          <p:sp>
            <p:nvSpPr>
              <p:cNvPr id="63" name="Ellipse 62">
                <a:extLst>
                  <a:ext uri="{FF2B5EF4-FFF2-40B4-BE49-F238E27FC236}">
                    <a16:creationId xmlns:a16="http://schemas.microsoft.com/office/drawing/2014/main" id="{CC777222-0959-46E0-BFD5-B6C2FB0ED658}"/>
                  </a:ext>
                </a:extLst>
              </p:cNvPr>
              <p:cNvSpPr/>
              <p:nvPr/>
            </p:nvSpPr>
            <p:spPr>
              <a:xfrm rot="2100000">
                <a:off x="1717340" y="5548209"/>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wrap="none" lIns="36000" rIns="36000" rtlCol="0" anchor="ctr"/>
              <a:lstStyle/>
              <a:p>
                <a:pPr algn="ctr"/>
                <a:r>
                  <a:rPr lang="fr-FR" sz="1200" dirty="0"/>
                  <a:t>Planifier / Organiser</a:t>
                </a:r>
              </a:p>
            </p:txBody>
          </p:sp>
          <p:sp>
            <p:nvSpPr>
              <p:cNvPr id="64" name="Ellipse 63">
                <a:extLst>
                  <a:ext uri="{FF2B5EF4-FFF2-40B4-BE49-F238E27FC236}">
                    <a16:creationId xmlns:a16="http://schemas.microsoft.com/office/drawing/2014/main" id="{13E8DBF6-B27A-4139-BDA7-7728B99040CA}"/>
                  </a:ext>
                </a:extLst>
              </p:cNvPr>
              <p:cNvSpPr/>
              <p:nvPr/>
            </p:nvSpPr>
            <p:spPr>
              <a:xfrm rot="20100000">
                <a:off x="5135060" y="5677515"/>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lIns="0" tIns="0" rIns="0" bIns="0" rtlCol="0" anchor="ctr">
                <a:normAutofit fontScale="85000" lnSpcReduction="10000"/>
              </a:bodyPr>
              <a:lstStyle/>
              <a:p>
                <a:pPr algn="ctr"/>
                <a:r>
                  <a:rPr lang="fr-FR" sz="1200" dirty="0"/>
                  <a:t>Compenser les déficits des dispositifs</a:t>
                </a:r>
              </a:p>
            </p:txBody>
          </p:sp>
          <p:sp>
            <p:nvSpPr>
              <p:cNvPr id="65" name="Ellipse 64">
                <a:extLst>
                  <a:ext uri="{FF2B5EF4-FFF2-40B4-BE49-F238E27FC236}">
                    <a16:creationId xmlns:a16="http://schemas.microsoft.com/office/drawing/2014/main" id="{9686F794-D2B8-435F-801B-54455C7C7C07}"/>
                  </a:ext>
                </a:extLst>
              </p:cNvPr>
              <p:cNvSpPr/>
              <p:nvPr/>
            </p:nvSpPr>
            <p:spPr>
              <a:xfrm rot="4380000">
                <a:off x="6253919" y="2258500"/>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dirty="0"/>
                  <a:t>Mettre en réseau</a:t>
                </a:r>
              </a:p>
            </p:txBody>
          </p:sp>
          <p:sp>
            <p:nvSpPr>
              <p:cNvPr id="66" name="Ellipse 65">
                <a:extLst>
                  <a:ext uri="{FF2B5EF4-FFF2-40B4-BE49-F238E27FC236}">
                    <a16:creationId xmlns:a16="http://schemas.microsoft.com/office/drawing/2014/main" id="{461F44CA-A3F8-4E81-9DD7-F57FEDDB8C3F}"/>
                  </a:ext>
                </a:extLst>
              </p:cNvPr>
              <p:cNvSpPr/>
              <p:nvPr/>
            </p:nvSpPr>
            <p:spPr>
              <a:xfrm rot="17160000">
                <a:off x="747260" y="2246896"/>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dirty="0"/>
                  <a:t>Former les intervenants</a:t>
                </a:r>
              </a:p>
            </p:txBody>
          </p:sp>
        </p:grpSp>
      </p:grpSp>
      <p:sp>
        <p:nvSpPr>
          <p:cNvPr id="87" name="Espace réservé du numéro de diapositive 3">
            <a:extLst>
              <a:ext uri="{FF2B5EF4-FFF2-40B4-BE49-F238E27FC236}">
                <a16:creationId xmlns:a16="http://schemas.microsoft.com/office/drawing/2014/main" id="{BEF9C228-CDD6-4078-888E-3EE768CBFF16}"/>
              </a:ext>
            </a:extLst>
          </p:cNvPr>
          <p:cNvSpPr>
            <a:spLocks noGrp="1"/>
          </p:cNvSpPr>
          <p:nvPr>
            <p:ph type="sldNum" sz="quarter" idx="12"/>
          </p:nvPr>
        </p:nvSpPr>
        <p:spPr>
          <a:xfrm>
            <a:off x="6553200" y="6490354"/>
            <a:ext cx="2133600" cy="365125"/>
          </a:xfrm>
        </p:spPr>
        <p:txBody>
          <a:bodyPr/>
          <a:lstStyle/>
          <a:p>
            <a:fld id="{75490806-833E-4C23-AD2F-1B855FBFCB5A}" type="slidenum">
              <a:rPr lang="fr-FR" smtClean="0"/>
              <a:t>6</a:t>
            </a:fld>
            <a:endParaRPr lang="fr-FR" dirty="0"/>
          </a:p>
        </p:txBody>
      </p:sp>
      <p:sp>
        <p:nvSpPr>
          <p:cNvPr id="88" name="Titre 1">
            <a:extLst>
              <a:ext uri="{FF2B5EF4-FFF2-40B4-BE49-F238E27FC236}">
                <a16:creationId xmlns:a16="http://schemas.microsoft.com/office/drawing/2014/main" id="{89BCB821-98DE-4AC5-9874-24E8E05287F2}"/>
              </a:ext>
            </a:extLst>
          </p:cNvPr>
          <p:cNvSpPr txBox="1">
            <a:spLocks/>
          </p:cNvSpPr>
          <p:nvPr/>
        </p:nvSpPr>
        <p:spPr>
          <a:xfrm>
            <a:off x="0" y="13905"/>
            <a:ext cx="8686800" cy="908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b="1" dirty="0"/>
              <a:t>Du terrain à la coordination</a:t>
            </a:r>
          </a:p>
        </p:txBody>
      </p:sp>
    </p:spTree>
    <p:extLst>
      <p:ext uri="{BB962C8B-B14F-4D97-AF65-F5344CB8AC3E}">
        <p14:creationId xmlns:p14="http://schemas.microsoft.com/office/powerpoint/2010/main" val="296249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42" name="ZoneTexte 41">
            <a:extLst>
              <a:ext uri="{FF2B5EF4-FFF2-40B4-BE49-F238E27FC236}">
                <a16:creationId xmlns:a16="http://schemas.microsoft.com/office/drawing/2014/main" id="{F65CB8A5-F111-4644-94FE-7BC191D333B3}"/>
              </a:ext>
            </a:extLst>
          </p:cNvPr>
          <p:cNvSpPr txBox="1"/>
          <p:nvPr/>
        </p:nvSpPr>
        <p:spPr>
          <a:xfrm>
            <a:off x="0" y="6492922"/>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43" name="Espace réservé du numéro de diapositive 3">
            <a:extLst>
              <a:ext uri="{FF2B5EF4-FFF2-40B4-BE49-F238E27FC236}">
                <a16:creationId xmlns:a16="http://schemas.microsoft.com/office/drawing/2014/main" id="{F7D80C25-4B8E-4770-B922-5C06FCA3F0D3}"/>
              </a:ext>
            </a:extLst>
          </p:cNvPr>
          <p:cNvSpPr>
            <a:spLocks noGrp="1"/>
          </p:cNvSpPr>
          <p:nvPr>
            <p:ph type="sldNum" sz="quarter" idx="12"/>
          </p:nvPr>
        </p:nvSpPr>
        <p:spPr>
          <a:xfrm>
            <a:off x="6553200" y="6490354"/>
            <a:ext cx="2133600" cy="365125"/>
          </a:xfrm>
        </p:spPr>
        <p:txBody>
          <a:bodyPr/>
          <a:lstStyle/>
          <a:p>
            <a:fld id="{75490806-833E-4C23-AD2F-1B855FBFCB5A}" type="slidenum">
              <a:rPr lang="fr-FR" smtClean="0"/>
              <a:t>7</a:t>
            </a:fld>
            <a:endParaRPr lang="fr-FR" dirty="0"/>
          </a:p>
        </p:txBody>
      </p:sp>
      <p:pic>
        <p:nvPicPr>
          <p:cNvPr id="5" name="Image 4">
            <a:extLst>
              <a:ext uri="{FF2B5EF4-FFF2-40B4-BE49-F238E27FC236}">
                <a16:creationId xmlns:a16="http://schemas.microsoft.com/office/drawing/2014/main" id="{7BEB9F16-CED7-436A-9E09-BDCA11286F8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47853" y="935850"/>
            <a:ext cx="3648293" cy="5400000"/>
          </a:xfrm>
          <a:prstGeom prst="rect">
            <a:avLst/>
          </a:prstGeom>
        </p:spPr>
      </p:pic>
      <p:sp>
        <p:nvSpPr>
          <p:cNvPr id="44" name="Titre 1">
            <a:extLst>
              <a:ext uri="{FF2B5EF4-FFF2-40B4-BE49-F238E27FC236}">
                <a16:creationId xmlns:a16="http://schemas.microsoft.com/office/drawing/2014/main" id="{3A52390A-E258-4B29-A15E-17B32C299C4F}"/>
              </a:ext>
            </a:extLst>
          </p:cNvPr>
          <p:cNvSpPr txBox="1">
            <a:spLocks/>
          </p:cNvSpPr>
          <p:nvPr/>
        </p:nvSpPr>
        <p:spPr>
          <a:xfrm>
            <a:off x="0" y="13905"/>
            <a:ext cx="8686800" cy="908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b="1" dirty="0"/>
              <a:t>Comme une palette …</a:t>
            </a:r>
          </a:p>
        </p:txBody>
      </p:sp>
    </p:spTree>
    <p:extLst>
      <p:ext uri="{BB962C8B-B14F-4D97-AF65-F5344CB8AC3E}">
        <p14:creationId xmlns:p14="http://schemas.microsoft.com/office/powerpoint/2010/main" val="183554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42" name="ZoneTexte 41">
            <a:extLst>
              <a:ext uri="{FF2B5EF4-FFF2-40B4-BE49-F238E27FC236}">
                <a16:creationId xmlns:a16="http://schemas.microsoft.com/office/drawing/2014/main" id="{F65CB8A5-F111-4644-94FE-7BC191D333B3}"/>
              </a:ext>
            </a:extLst>
          </p:cNvPr>
          <p:cNvSpPr txBox="1"/>
          <p:nvPr/>
        </p:nvSpPr>
        <p:spPr>
          <a:xfrm>
            <a:off x="0" y="6492922"/>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43" name="Espace réservé du numéro de diapositive 3">
            <a:extLst>
              <a:ext uri="{FF2B5EF4-FFF2-40B4-BE49-F238E27FC236}">
                <a16:creationId xmlns:a16="http://schemas.microsoft.com/office/drawing/2014/main" id="{F7D80C25-4B8E-4770-B922-5C06FCA3F0D3}"/>
              </a:ext>
            </a:extLst>
          </p:cNvPr>
          <p:cNvSpPr>
            <a:spLocks noGrp="1"/>
          </p:cNvSpPr>
          <p:nvPr>
            <p:ph type="sldNum" sz="quarter" idx="12"/>
          </p:nvPr>
        </p:nvSpPr>
        <p:spPr>
          <a:xfrm>
            <a:off x="6553200" y="6490354"/>
            <a:ext cx="2133600" cy="365125"/>
          </a:xfrm>
        </p:spPr>
        <p:txBody>
          <a:bodyPr/>
          <a:lstStyle/>
          <a:p>
            <a:fld id="{75490806-833E-4C23-AD2F-1B855FBFCB5A}" type="slidenum">
              <a:rPr lang="fr-FR" smtClean="0"/>
              <a:t>8</a:t>
            </a:fld>
            <a:endParaRPr lang="fr-FR" dirty="0"/>
          </a:p>
        </p:txBody>
      </p:sp>
      <p:pic>
        <p:nvPicPr>
          <p:cNvPr id="4" name="Image 3">
            <a:extLst>
              <a:ext uri="{FF2B5EF4-FFF2-40B4-BE49-F238E27FC236}">
                <a16:creationId xmlns:a16="http://schemas.microsoft.com/office/drawing/2014/main" id="{672471F6-E47D-4E52-99E9-81E9A15EBD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96752"/>
            <a:ext cx="4418561" cy="4091993"/>
          </a:xfrm>
          <a:prstGeom prst="rect">
            <a:avLst/>
          </a:prstGeom>
          <a:noFill/>
          <a:ln>
            <a:solidFill>
              <a:schemeClr val="accent1">
                <a:shade val="50000"/>
                <a:alpha val="74000"/>
              </a:schemeClr>
            </a:solidFill>
            <a:miter lim="800000"/>
          </a:ln>
          <a:effectLst/>
        </p:spPr>
      </p:pic>
      <p:pic>
        <p:nvPicPr>
          <p:cNvPr id="7" name="Image 6">
            <a:extLst>
              <a:ext uri="{FF2B5EF4-FFF2-40B4-BE49-F238E27FC236}">
                <a16:creationId xmlns:a16="http://schemas.microsoft.com/office/drawing/2014/main" id="{10312D78-D183-44A6-9C06-E441F9F00D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25441" y="1192724"/>
            <a:ext cx="4428266" cy="4096021"/>
          </a:xfrm>
          <a:prstGeom prst="rect">
            <a:avLst/>
          </a:prstGeom>
        </p:spPr>
      </p:pic>
      <p:sp>
        <p:nvSpPr>
          <p:cNvPr id="8" name="ZoneTexte 7">
            <a:extLst>
              <a:ext uri="{FF2B5EF4-FFF2-40B4-BE49-F238E27FC236}">
                <a16:creationId xmlns:a16="http://schemas.microsoft.com/office/drawing/2014/main" id="{3BC364C9-6AAF-434C-91E9-0A7511014640}"/>
              </a:ext>
            </a:extLst>
          </p:cNvPr>
          <p:cNvSpPr txBox="1"/>
          <p:nvPr/>
        </p:nvSpPr>
        <p:spPr>
          <a:xfrm>
            <a:off x="542884" y="5445224"/>
            <a:ext cx="8058232" cy="923330"/>
          </a:xfrm>
          <a:prstGeom prst="rect">
            <a:avLst/>
          </a:prstGeom>
          <a:noFill/>
        </p:spPr>
        <p:txBody>
          <a:bodyPr wrap="none" rtlCol="0">
            <a:spAutoFit/>
          </a:bodyPr>
          <a:lstStyle/>
          <a:p>
            <a:r>
              <a:rPr lang="fr-FR" dirty="0"/>
              <a:t>La même animatrice décrivant son travail auprès des personnes âgées (à gauche) et </a:t>
            </a:r>
            <a:br>
              <a:rPr lang="fr-FR" dirty="0"/>
            </a:br>
            <a:r>
              <a:rPr lang="fr-FR" dirty="0"/>
              <a:t>auprès des bénévoles qui viennent au sein de la structure pour mener des activités.</a:t>
            </a:r>
            <a:br>
              <a:rPr lang="fr-FR" dirty="0"/>
            </a:br>
            <a:r>
              <a:rPr lang="fr-FR" sz="1600" dirty="0"/>
              <a:t>Lacombe et al. (2017)</a:t>
            </a:r>
            <a:endParaRPr lang="fr-FR" dirty="0"/>
          </a:p>
        </p:txBody>
      </p:sp>
      <p:sp>
        <p:nvSpPr>
          <p:cNvPr id="45" name="Titre 1">
            <a:extLst>
              <a:ext uri="{FF2B5EF4-FFF2-40B4-BE49-F238E27FC236}">
                <a16:creationId xmlns:a16="http://schemas.microsoft.com/office/drawing/2014/main" id="{766647E0-45CE-4485-B79C-A94F3AE22A6C}"/>
              </a:ext>
            </a:extLst>
          </p:cNvPr>
          <p:cNvSpPr txBox="1">
            <a:spLocks/>
          </p:cNvSpPr>
          <p:nvPr/>
        </p:nvSpPr>
        <p:spPr>
          <a:xfrm>
            <a:off x="0" y="13905"/>
            <a:ext cx="8686800" cy="908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b="1" dirty="0"/>
              <a:t>Une palette qu’on ajuste à l’action…</a:t>
            </a:r>
          </a:p>
        </p:txBody>
      </p:sp>
      <p:pic>
        <p:nvPicPr>
          <p:cNvPr id="10" name="Image 9">
            <a:extLst>
              <a:ext uri="{FF2B5EF4-FFF2-40B4-BE49-F238E27FC236}">
                <a16:creationId xmlns:a16="http://schemas.microsoft.com/office/drawing/2014/main" id="{7D75E87C-CE45-4AD8-84CC-9E65CA648C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4288" y="4352807"/>
            <a:ext cx="1409708" cy="901446"/>
          </a:xfrm>
          <a:prstGeom prst="rect">
            <a:avLst/>
          </a:prstGeom>
        </p:spPr>
      </p:pic>
      <p:pic>
        <p:nvPicPr>
          <p:cNvPr id="46" name="Image 45">
            <a:extLst>
              <a:ext uri="{FF2B5EF4-FFF2-40B4-BE49-F238E27FC236}">
                <a16:creationId xmlns:a16="http://schemas.microsoft.com/office/drawing/2014/main" id="{87174171-33B5-4FDB-9B9A-74FBFD4017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57439" y="4348347"/>
            <a:ext cx="1409708" cy="901446"/>
          </a:xfrm>
          <a:prstGeom prst="rect">
            <a:avLst/>
          </a:prstGeom>
        </p:spPr>
      </p:pic>
    </p:spTree>
    <p:extLst>
      <p:ext uri="{BB962C8B-B14F-4D97-AF65-F5344CB8AC3E}">
        <p14:creationId xmlns:p14="http://schemas.microsoft.com/office/powerpoint/2010/main" val="402114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497429" y="592143"/>
            <a:ext cx="5128507" cy="4933524"/>
            <a:chOff x="2197632" y="1151235"/>
            <a:chExt cx="5514411" cy="5304756"/>
          </a:xfrm>
        </p:grpSpPr>
        <p:grpSp>
          <p:nvGrpSpPr>
            <p:cNvPr id="3" name="Groupe 2"/>
            <p:cNvGrpSpPr/>
            <p:nvPr/>
          </p:nvGrpSpPr>
          <p:grpSpPr>
            <a:xfrm>
              <a:off x="2197632" y="1151235"/>
              <a:ext cx="5514411" cy="5304756"/>
              <a:chOff x="1577869" y="404664"/>
              <a:chExt cx="6149697" cy="5915889"/>
            </a:xfrm>
          </p:grpSpPr>
          <p:cxnSp>
            <p:nvCxnSpPr>
              <p:cNvPr id="11" name="Connecteur droit 10"/>
              <p:cNvCxnSpPr/>
              <p:nvPr/>
            </p:nvCxnSpPr>
            <p:spPr>
              <a:xfrm>
                <a:off x="4666893" y="1373746"/>
                <a:ext cx="0" cy="2151856"/>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578665"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4666893" y="2893044"/>
                <a:ext cx="2088228" cy="63255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4666893"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376297" y="3525602"/>
                <a:ext cx="1290596" cy="1825718"/>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3226733" y="1047702"/>
                <a:ext cx="2880320" cy="369332"/>
              </a:xfrm>
              <a:prstGeom prst="rect">
                <a:avLst/>
              </a:prstGeom>
              <a:noFill/>
            </p:spPr>
            <p:txBody>
              <a:bodyPr wrap="square" rtlCol="0">
                <a:spAutoFit/>
              </a:bodyPr>
              <a:lstStyle/>
              <a:p>
                <a:pPr algn="ctr"/>
                <a:r>
                  <a:rPr lang="fr-FR" dirty="0">
                    <a:solidFill>
                      <a:srgbClr val="000000"/>
                    </a:solidFill>
                  </a:rPr>
                  <a:t>Militant</a:t>
                </a:r>
              </a:p>
            </p:txBody>
          </p:sp>
          <p:sp>
            <p:nvSpPr>
              <p:cNvPr id="33" name="ZoneTexte 32"/>
              <p:cNvSpPr txBox="1"/>
              <p:nvPr/>
            </p:nvSpPr>
            <p:spPr>
              <a:xfrm rot="4380000">
                <a:off x="5476211" y="2581763"/>
                <a:ext cx="2880320" cy="411881"/>
              </a:xfrm>
              <a:prstGeom prst="rect">
                <a:avLst/>
              </a:prstGeom>
              <a:noFill/>
            </p:spPr>
            <p:txBody>
              <a:bodyPr wrap="square" rtlCol="0">
                <a:spAutoFit/>
              </a:bodyPr>
              <a:lstStyle/>
              <a:p>
                <a:pPr algn="ctr"/>
                <a:r>
                  <a:rPr lang="fr-FR" dirty="0">
                    <a:solidFill>
                      <a:srgbClr val="000000"/>
                    </a:solidFill>
                  </a:rPr>
                  <a:t>Médiateur</a:t>
                </a:r>
              </a:p>
            </p:txBody>
          </p:sp>
          <p:sp>
            <p:nvSpPr>
              <p:cNvPr id="34" name="ZoneTexte 33"/>
              <p:cNvSpPr txBox="1"/>
              <p:nvPr/>
            </p:nvSpPr>
            <p:spPr>
              <a:xfrm rot="20100000">
                <a:off x="4626795" y="5296171"/>
                <a:ext cx="2880319" cy="411881"/>
              </a:xfrm>
              <a:prstGeom prst="rect">
                <a:avLst/>
              </a:prstGeom>
              <a:noFill/>
            </p:spPr>
            <p:txBody>
              <a:bodyPr wrap="square" rtlCol="0">
                <a:spAutoFit/>
              </a:bodyPr>
              <a:lstStyle/>
              <a:p>
                <a:pPr algn="ctr"/>
                <a:r>
                  <a:rPr lang="fr-FR" dirty="0">
                    <a:solidFill>
                      <a:srgbClr val="000000"/>
                    </a:solidFill>
                  </a:rPr>
                  <a:t>Clinicien</a:t>
                </a:r>
              </a:p>
            </p:txBody>
          </p:sp>
          <p:sp>
            <p:nvSpPr>
              <p:cNvPr id="35" name="ZoneTexte 34"/>
              <p:cNvSpPr txBox="1"/>
              <p:nvPr/>
            </p:nvSpPr>
            <p:spPr>
              <a:xfrm rot="2100000">
                <a:off x="1786573" y="5296171"/>
                <a:ext cx="2880319" cy="411881"/>
              </a:xfrm>
              <a:prstGeom prst="rect">
                <a:avLst/>
              </a:prstGeom>
              <a:noFill/>
            </p:spPr>
            <p:txBody>
              <a:bodyPr wrap="square" rtlCol="0">
                <a:spAutoFit/>
              </a:bodyPr>
              <a:lstStyle/>
              <a:p>
                <a:pPr algn="ctr"/>
                <a:r>
                  <a:rPr lang="fr-FR" dirty="0">
                    <a:solidFill>
                      <a:srgbClr val="000000"/>
                    </a:solidFill>
                  </a:rPr>
                  <a:t>Technicien</a:t>
                </a:r>
              </a:p>
            </p:txBody>
          </p:sp>
          <p:sp>
            <p:nvSpPr>
              <p:cNvPr id="36" name="ZoneTexte 35"/>
              <p:cNvSpPr txBox="1"/>
              <p:nvPr/>
            </p:nvSpPr>
            <p:spPr>
              <a:xfrm rot="17160000">
                <a:off x="962111" y="2581763"/>
                <a:ext cx="2880320" cy="411881"/>
              </a:xfrm>
              <a:prstGeom prst="rect">
                <a:avLst/>
              </a:prstGeom>
              <a:noFill/>
            </p:spPr>
            <p:txBody>
              <a:bodyPr wrap="square" rtlCol="0">
                <a:spAutoFit/>
              </a:bodyPr>
              <a:lstStyle/>
              <a:p>
                <a:pPr algn="ctr"/>
                <a:r>
                  <a:rPr lang="fr-FR" dirty="0">
                    <a:solidFill>
                      <a:srgbClr val="000000"/>
                    </a:solidFill>
                  </a:rPr>
                  <a:t>Pédagogue</a:t>
                </a:r>
              </a:p>
            </p:txBody>
          </p:sp>
          <p:sp>
            <p:nvSpPr>
              <p:cNvPr id="21" name="ZoneTexte 20"/>
              <p:cNvSpPr txBox="1"/>
              <p:nvPr/>
            </p:nvSpPr>
            <p:spPr>
              <a:xfrm rot="16200000">
                <a:off x="3015353" y="2672528"/>
                <a:ext cx="2880320" cy="369332"/>
              </a:xfrm>
              <a:prstGeom prst="rect">
                <a:avLst/>
              </a:prstGeom>
              <a:noFill/>
            </p:spPr>
            <p:txBody>
              <a:bodyPr wrap="square" rtlCol="0">
                <a:spAutoFit/>
              </a:bodyPr>
              <a:lstStyle/>
              <a:p>
                <a:pPr algn="r"/>
                <a:r>
                  <a:rPr lang="fr-FR" i="1" dirty="0">
                    <a:solidFill>
                      <a:srgbClr val="000000"/>
                    </a:solidFill>
                  </a:rPr>
                  <a:t>Élucidation</a:t>
                </a:r>
              </a:p>
            </p:txBody>
          </p:sp>
          <p:sp>
            <p:nvSpPr>
              <p:cNvPr id="23" name="ZoneTexte 22"/>
              <p:cNvSpPr txBox="1"/>
              <p:nvPr/>
            </p:nvSpPr>
            <p:spPr>
              <a:xfrm rot="988332">
                <a:off x="2581436" y="2924620"/>
                <a:ext cx="2880320" cy="369332"/>
              </a:xfrm>
              <a:prstGeom prst="rect">
                <a:avLst/>
              </a:prstGeom>
              <a:noFill/>
            </p:spPr>
            <p:txBody>
              <a:bodyPr wrap="square" rtlCol="0">
                <a:spAutoFit/>
              </a:bodyPr>
              <a:lstStyle/>
              <a:p>
                <a:r>
                  <a:rPr lang="fr-FR" i="1" dirty="0">
                    <a:solidFill>
                      <a:srgbClr val="000000"/>
                    </a:solidFill>
                  </a:rPr>
                  <a:t>Transmission</a:t>
                </a:r>
              </a:p>
            </p:txBody>
          </p:sp>
          <p:sp>
            <p:nvSpPr>
              <p:cNvPr id="24" name="ZoneTexte 23"/>
              <p:cNvSpPr txBox="1"/>
              <p:nvPr/>
            </p:nvSpPr>
            <p:spPr>
              <a:xfrm rot="18329048">
                <a:off x="2660513" y="3837224"/>
                <a:ext cx="2880319" cy="369331"/>
              </a:xfrm>
              <a:prstGeom prst="rect">
                <a:avLst/>
              </a:prstGeom>
              <a:noFill/>
            </p:spPr>
            <p:txBody>
              <a:bodyPr wrap="square" rtlCol="0">
                <a:spAutoFit/>
              </a:bodyPr>
              <a:lstStyle/>
              <a:p>
                <a:r>
                  <a:rPr lang="fr-FR" i="1" dirty="0">
                    <a:solidFill>
                      <a:srgbClr val="000000"/>
                    </a:solidFill>
                  </a:rPr>
                  <a:t>Production</a:t>
                </a:r>
              </a:p>
            </p:txBody>
          </p:sp>
          <p:sp>
            <p:nvSpPr>
              <p:cNvPr id="25" name="ZoneTexte 24"/>
              <p:cNvSpPr txBox="1"/>
              <p:nvPr/>
            </p:nvSpPr>
            <p:spPr>
              <a:xfrm rot="3282348">
                <a:off x="3871499" y="3880395"/>
                <a:ext cx="2880320" cy="377557"/>
              </a:xfrm>
              <a:prstGeom prst="rect">
                <a:avLst/>
              </a:prstGeom>
              <a:noFill/>
            </p:spPr>
            <p:txBody>
              <a:bodyPr wrap="square" rtlCol="0">
                <a:spAutoFit/>
              </a:bodyPr>
              <a:lstStyle/>
              <a:p>
                <a:pPr algn="r"/>
                <a:r>
                  <a:rPr lang="fr-FR" sz="1600" i="1" dirty="0">
                    <a:solidFill>
                      <a:srgbClr val="000000"/>
                    </a:solidFill>
                  </a:rPr>
                  <a:t>Accompagnement</a:t>
                </a:r>
              </a:p>
            </p:txBody>
          </p:sp>
          <p:sp>
            <p:nvSpPr>
              <p:cNvPr id="26" name="ZoneTexte 25"/>
              <p:cNvSpPr txBox="1"/>
              <p:nvPr/>
            </p:nvSpPr>
            <p:spPr>
              <a:xfrm rot="20580000">
                <a:off x="3871497" y="2940921"/>
                <a:ext cx="2880320" cy="369332"/>
              </a:xfrm>
              <a:prstGeom prst="rect">
                <a:avLst/>
              </a:prstGeom>
              <a:noFill/>
            </p:spPr>
            <p:txBody>
              <a:bodyPr wrap="square" rtlCol="0">
                <a:spAutoFit/>
              </a:bodyPr>
              <a:lstStyle/>
              <a:p>
                <a:pPr algn="r"/>
                <a:r>
                  <a:rPr lang="fr-FR" i="1" dirty="0">
                    <a:solidFill>
                      <a:srgbClr val="000000"/>
                    </a:solidFill>
                  </a:rPr>
                  <a:t>Facilitation</a:t>
                </a:r>
              </a:p>
            </p:txBody>
          </p:sp>
          <p:sp>
            <p:nvSpPr>
              <p:cNvPr id="2" name="Ellipse 1"/>
              <p:cNvSpPr/>
              <p:nvPr/>
            </p:nvSpPr>
            <p:spPr>
              <a:xfrm>
                <a:off x="3514765" y="404664"/>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lIns="36000" rIns="36000" rtlCol="0" anchor="ctr"/>
              <a:lstStyle/>
              <a:p>
                <a:pPr algn="ctr"/>
                <a:r>
                  <a:rPr lang="fr-FR" dirty="0">
                    <a:solidFill>
                      <a:srgbClr val="000000"/>
                    </a:solidFill>
                    <a:latin typeface="Calibri" panose="020F0502020204030204" pitchFamily="34" charset="0"/>
                    <a:cs typeface="Calibri" panose="020F0502020204030204" pitchFamily="34" charset="0"/>
                  </a:rPr>
                  <a:t>CONVAINCRE</a:t>
                </a:r>
              </a:p>
            </p:txBody>
          </p:sp>
          <p:sp>
            <p:nvSpPr>
              <p:cNvPr id="27" name="Ellipse 26"/>
              <p:cNvSpPr/>
              <p:nvPr/>
            </p:nvSpPr>
            <p:spPr>
              <a:xfrm rot="2100000">
                <a:off x="1717340" y="5548209"/>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wrap="none" lIns="36000" rIns="36000" rtlCol="0" anchor="ctr"/>
              <a:lstStyle/>
              <a:p>
                <a:pPr algn="ctr"/>
                <a:r>
                  <a:rPr lang="fr-FR" dirty="0">
                    <a:solidFill>
                      <a:srgbClr val="000000"/>
                    </a:solidFill>
                    <a:latin typeface="Calibri" panose="020F0502020204030204" pitchFamily="34" charset="0"/>
                    <a:cs typeface="Calibri" panose="020F0502020204030204" pitchFamily="34" charset="0"/>
                  </a:rPr>
                  <a:t>OPÉRATIONNALISER</a:t>
                </a:r>
              </a:p>
            </p:txBody>
          </p:sp>
          <p:sp>
            <p:nvSpPr>
              <p:cNvPr id="28" name="Ellipse 27"/>
              <p:cNvSpPr/>
              <p:nvPr/>
            </p:nvSpPr>
            <p:spPr>
              <a:xfrm rot="20100000">
                <a:off x="5135060" y="5677515"/>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fr-FR" dirty="0">
                    <a:solidFill>
                      <a:srgbClr val="000000"/>
                    </a:solidFill>
                  </a:rPr>
                  <a:t>PROMOUVOIR</a:t>
                </a:r>
              </a:p>
            </p:txBody>
          </p:sp>
          <p:sp>
            <p:nvSpPr>
              <p:cNvPr id="29" name="Ellipse 28"/>
              <p:cNvSpPr/>
              <p:nvPr/>
            </p:nvSpPr>
            <p:spPr>
              <a:xfrm rot="4380000">
                <a:off x="6253919" y="2258500"/>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000000"/>
                    </a:solidFill>
                  </a:rPr>
                  <a:t>RELIER</a:t>
                </a:r>
              </a:p>
            </p:txBody>
          </p:sp>
          <p:sp>
            <p:nvSpPr>
              <p:cNvPr id="30" name="Ellipse 29"/>
              <p:cNvSpPr/>
              <p:nvPr/>
            </p:nvSpPr>
            <p:spPr>
              <a:xfrm rot="17160000">
                <a:off x="747260" y="2246896"/>
                <a:ext cx="2304256" cy="6430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000000"/>
                    </a:solidFill>
                  </a:rPr>
                  <a:t>FORMER</a:t>
                </a:r>
              </a:p>
            </p:txBody>
          </p:sp>
        </p:grpSp>
        <p:sp>
          <p:nvSpPr>
            <p:cNvPr id="37" name="ZoneTexte 36"/>
            <p:cNvSpPr txBox="1"/>
            <p:nvPr/>
          </p:nvSpPr>
          <p:spPr>
            <a:xfrm rot="18329048">
              <a:off x="3415930" y="4476027"/>
              <a:ext cx="2582772" cy="307777"/>
            </a:xfrm>
            <a:prstGeom prst="rect">
              <a:avLst/>
            </a:prstGeom>
            <a:noFill/>
          </p:spPr>
          <p:txBody>
            <a:bodyPr wrap="square" rtlCol="0">
              <a:spAutoFit/>
            </a:bodyPr>
            <a:lstStyle/>
            <a:p>
              <a:r>
                <a:rPr lang="fr-FR" sz="1400" dirty="0">
                  <a:solidFill>
                    <a:srgbClr val="C00000"/>
                  </a:solidFill>
                </a:rPr>
                <a:t>Méthodes, procédures</a:t>
              </a:r>
            </a:p>
          </p:txBody>
        </p:sp>
        <p:sp>
          <p:nvSpPr>
            <p:cNvPr id="38" name="ZoneTexte 37"/>
            <p:cNvSpPr txBox="1"/>
            <p:nvPr/>
          </p:nvSpPr>
          <p:spPr>
            <a:xfrm rot="988332">
              <a:off x="3008839" y="3794361"/>
              <a:ext cx="2582772" cy="307777"/>
            </a:xfrm>
            <a:prstGeom prst="rect">
              <a:avLst/>
            </a:prstGeom>
            <a:noFill/>
          </p:spPr>
          <p:txBody>
            <a:bodyPr wrap="square" rtlCol="0">
              <a:spAutoFit/>
            </a:bodyPr>
            <a:lstStyle/>
            <a:p>
              <a:r>
                <a:rPr lang="fr-FR" sz="1400" dirty="0">
                  <a:solidFill>
                    <a:srgbClr val="C00000"/>
                  </a:solidFill>
                </a:rPr>
                <a:t>Savoirs, savoir-faire</a:t>
              </a:r>
              <a:endParaRPr lang="fr-FR" dirty="0">
                <a:solidFill>
                  <a:srgbClr val="C00000"/>
                </a:solidFill>
              </a:endParaRPr>
            </a:p>
          </p:txBody>
        </p:sp>
        <p:sp>
          <p:nvSpPr>
            <p:cNvPr id="39" name="ZoneTexte 38"/>
            <p:cNvSpPr txBox="1"/>
            <p:nvPr/>
          </p:nvSpPr>
          <p:spPr>
            <a:xfrm rot="16200000">
              <a:off x="3837046" y="3184642"/>
              <a:ext cx="2582772" cy="307777"/>
            </a:xfrm>
            <a:prstGeom prst="rect">
              <a:avLst/>
            </a:prstGeom>
            <a:noFill/>
          </p:spPr>
          <p:txBody>
            <a:bodyPr wrap="square" rtlCol="0">
              <a:spAutoFit/>
            </a:bodyPr>
            <a:lstStyle/>
            <a:p>
              <a:pPr algn="r"/>
              <a:r>
                <a:rPr lang="fr-FR" sz="1400" dirty="0">
                  <a:solidFill>
                    <a:srgbClr val="C00000"/>
                  </a:solidFill>
                </a:rPr>
                <a:t>Opinions, Idéologies</a:t>
              </a:r>
              <a:endParaRPr lang="fr-FR" dirty="0">
                <a:solidFill>
                  <a:srgbClr val="C00000"/>
                </a:solidFill>
              </a:endParaRPr>
            </a:p>
          </p:txBody>
        </p:sp>
        <p:sp>
          <p:nvSpPr>
            <p:cNvPr id="40" name="ZoneTexte 39"/>
            <p:cNvSpPr txBox="1"/>
            <p:nvPr/>
          </p:nvSpPr>
          <p:spPr>
            <a:xfrm rot="20580000">
              <a:off x="4356009" y="3794360"/>
              <a:ext cx="2582772" cy="307777"/>
            </a:xfrm>
            <a:prstGeom prst="rect">
              <a:avLst/>
            </a:prstGeom>
            <a:noFill/>
          </p:spPr>
          <p:txBody>
            <a:bodyPr wrap="square" rtlCol="0">
              <a:spAutoFit/>
            </a:bodyPr>
            <a:lstStyle/>
            <a:p>
              <a:pPr algn="r"/>
              <a:r>
                <a:rPr lang="fr-FR" sz="1400" dirty="0">
                  <a:solidFill>
                    <a:srgbClr val="C00000"/>
                  </a:solidFill>
                </a:rPr>
                <a:t>Contacts, Relations</a:t>
              </a:r>
              <a:endParaRPr lang="fr-FR" dirty="0">
                <a:solidFill>
                  <a:srgbClr val="C00000"/>
                </a:solidFill>
              </a:endParaRPr>
            </a:p>
          </p:txBody>
        </p:sp>
        <p:sp>
          <p:nvSpPr>
            <p:cNvPr id="41" name="ZoneTexte 40"/>
            <p:cNvSpPr txBox="1"/>
            <p:nvPr/>
          </p:nvSpPr>
          <p:spPr>
            <a:xfrm rot="3282348">
              <a:off x="3961704" y="4489973"/>
              <a:ext cx="2582772" cy="307777"/>
            </a:xfrm>
            <a:prstGeom prst="rect">
              <a:avLst/>
            </a:prstGeom>
            <a:noFill/>
          </p:spPr>
          <p:txBody>
            <a:bodyPr wrap="square" rtlCol="0">
              <a:spAutoFit/>
            </a:bodyPr>
            <a:lstStyle/>
            <a:p>
              <a:pPr algn="r"/>
              <a:r>
                <a:rPr lang="fr-FR" sz="1400" dirty="0">
                  <a:solidFill>
                    <a:srgbClr val="C00000"/>
                  </a:solidFill>
                </a:rPr>
                <a:t>Manques, difficultés</a:t>
              </a:r>
            </a:p>
          </p:txBody>
        </p:sp>
      </p:grpSp>
      <p:sp>
        <p:nvSpPr>
          <p:cNvPr id="6" name="Rectangle 5"/>
          <p:cNvSpPr/>
          <p:nvPr/>
        </p:nvSpPr>
        <p:spPr>
          <a:xfrm>
            <a:off x="179512" y="592143"/>
            <a:ext cx="535751" cy="52131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solidFill>
                  <a:schemeClr val="tx1"/>
                </a:solidFill>
              </a:rPr>
              <a:t>FAIRE POUR  -&gt;  FAIRE AVEC  -&gt;  FAIRE FAIRE</a:t>
            </a:r>
          </a:p>
        </p:txBody>
      </p:sp>
      <p:pic>
        <p:nvPicPr>
          <p:cNvPr id="50" name="Imag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5711" y="0"/>
            <a:ext cx="668288" cy="921945"/>
          </a:xfrm>
          <a:prstGeom prst="rect">
            <a:avLst/>
          </a:prstGeom>
        </p:spPr>
      </p:pic>
      <p:sp>
        <p:nvSpPr>
          <p:cNvPr id="42" name="ZoneTexte 41">
            <a:extLst>
              <a:ext uri="{FF2B5EF4-FFF2-40B4-BE49-F238E27FC236}">
                <a16:creationId xmlns:a16="http://schemas.microsoft.com/office/drawing/2014/main" id="{F65CB8A5-F111-4644-94FE-7BC191D333B3}"/>
              </a:ext>
            </a:extLst>
          </p:cNvPr>
          <p:cNvSpPr txBox="1"/>
          <p:nvPr/>
        </p:nvSpPr>
        <p:spPr>
          <a:xfrm>
            <a:off x="0" y="6492922"/>
            <a:ext cx="3160461" cy="369332"/>
          </a:xfrm>
          <a:prstGeom prst="rect">
            <a:avLst/>
          </a:prstGeom>
          <a:noFill/>
        </p:spPr>
        <p:txBody>
          <a:bodyPr wrap="square" rtlCol="0">
            <a:spAutoFit/>
          </a:bodyPr>
          <a:lstStyle/>
          <a:p>
            <a:r>
              <a:rPr lang="fr-FR" dirty="0">
                <a:solidFill>
                  <a:srgbClr val="0070C0"/>
                </a:solidFill>
              </a:rPr>
              <a:t>Congrès ESSIL, Lausanne 2023</a:t>
            </a:r>
          </a:p>
        </p:txBody>
      </p:sp>
      <p:sp>
        <p:nvSpPr>
          <p:cNvPr id="43" name="Espace réservé du numéro de diapositive 3">
            <a:extLst>
              <a:ext uri="{FF2B5EF4-FFF2-40B4-BE49-F238E27FC236}">
                <a16:creationId xmlns:a16="http://schemas.microsoft.com/office/drawing/2014/main" id="{F7D80C25-4B8E-4770-B922-5C06FCA3F0D3}"/>
              </a:ext>
            </a:extLst>
          </p:cNvPr>
          <p:cNvSpPr>
            <a:spLocks noGrp="1"/>
          </p:cNvSpPr>
          <p:nvPr>
            <p:ph type="sldNum" sz="quarter" idx="12"/>
          </p:nvPr>
        </p:nvSpPr>
        <p:spPr>
          <a:xfrm>
            <a:off x="6553200" y="6490354"/>
            <a:ext cx="2133600" cy="365125"/>
          </a:xfrm>
        </p:spPr>
        <p:txBody>
          <a:bodyPr/>
          <a:lstStyle/>
          <a:p>
            <a:fld id="{75490806-833E-4C23-AD2F-1B855FBFCB5A}" type="slidenum">
              <a:rPr lang="fr-FR" smtClean="0"/>
              <a:t>9</a:t>
            </a:fld>
            <a:endParaRPr lang="fr-FR" dirty="0"/>
          </a:p>
        </p:txBody>
      </p:sp>
    </p:spTree>
    <p:extLst>
      <p:ext uri="{BB962C8B-B14F-4D97-AF65-F5344CB8AC3E}">
        <p14:creationId xmlns:p14="http://schemas.microsoft.com/office/powerpoint/2010/main" val="149674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accel="43000" decel="4300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20326</TotalTime>
  <Words>5405</Words>
  <Application>Microsoft Office PowerPoint</Application>
  <PresentationFormat>Affichage à l'écran (4:3)</PresentationFormat>
  <Paragraphs>407</Paragraphs>
  <Slides>25</Slides>
  <Notes>25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Times New Roman</vt:lpstr>
      <vt:lpstr>Thème Office</vt:lpstr>
      <vt:lpstr>Qu'est-ce que l'animation ?  Description d'un paysage complexe à partir d'une modélisation des fonctions de l'intervention sociale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modèle MMCTP</vt:lpstr>
      <vt:lpstr>Le modèle MMCTP</vt:lpstr>
      <vt:lpstr>Présentation PowerPoint</vt:lpstr>
      <vt:lpstr>Les besoins humains fondamentaux</vt:lpstr>
      <vt:lpstr>Présentation PowerPoint</vt:lpstr>
      <vt:lpstr>Présentation PowerPoint</vt:lpstr>
      <vt:lpstr>Les besoins des publics</vt:lpstr>
      <vt:lpstr>Les besoins des professionnels</vt:lpstr>
      <vt:lpstr>Prévenir …</vt:lpstr>
      <vt:lpstr>Préserver …</vt:lpstr>
      <vt:lpstr>Rassembler …</vt:lpstr>
      <vt:lpstr>Aller vers …</vt:lpstr>
      <vt:lpstr>Inventer un nouveau monde…</vt:lpstr>
      <vt:lpstr>Donner le pouvoir …</vt:lpstr>
      <vt:lpstr>Changer la société …</vt:lpstr>
      <vt:lpstr>Merci pour votre écoute  et pour vos réactions à christophe.dansac@univ-tlse2.fr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Dansac</dc:creator>
  <cp:lastModifiedBy>Christophe DANSAC</cp:lastModifiedBy>
  <cp:revision>469</cp:revision>
  <cp:lastPrinted>2020-12-16T10:54:58Z</cp:lastPrinted>
  <dcterms:created xsi:type="dcterms:W3CDTF">2016-09-05T03:46:24Z</dcterms:created>
  <dcterms:modified xsi:type="dcterms:W3CDTF">2023-05-08T06:07:58Z</dcterms:modified>
</cp:coreProperties>
</file>